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 id="2147483689" r:id="rId2"/>
  </p:sldMasterIdLst>
  <p:notesMasterIdLst>
    <p:notesMasterId r:id="rId55"/>
  </p:notesMasterIdLst>
  <p:handoutMasterIdLst>
    <p:handoutMasterId r:id="rId56"/>
  </p:handoutMasterIdLst>
  <p:sldIdLst>
    <p:sldId id="256" r:id="rId3"/>
    <p:sldId id="257" r:id="rId4"/>
    <p:sldId id="260" r:id="rId5"/>
    <p:sldId id="261" r:id="rId6"/>
    <p:sldId id="262" r:id="rId7"/>
    <p:sldId id="263" r:id="rId8"/>
    <p:sldId id="265" r:id="rId9"/>
    <p:sldId id="266" r:id="rId10"/>
    <p:sldId id="324" r:id="rId11"/>
    <p:sldId id="268" r:id="rId12"/>
    <p:sldId id="269" r:id="rId13"/>
    <p:sldId id="270" r:id="rId14"/>
    <p:sldId id="271" r:id="rId15"/>
    <p:sldId id="272" r:id="rId16"/>
    <p:sldId id="273" r:id="rId17"/>
    <p:sldId id="274" r:id="rId18"/>
    <p:sldId id="275" r:id="rId19"/>
    <p:sldId id="276" r:id="rId20"/>
    <p:sldId id="277" r:id="rId21"/>
    <p:sldId id="278" r:id="rId22"/>
    <p:sldId id="445"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7" r:id="rId38"/>
    <p:sldId id="298" r:id="rId39"/>
    <p:sldId id="299" r:id="rId40"/>
    <p:sldId id="300" r:id="rId41"/>
    <p:sldId id="301" r:id="rId42"/>
    <p:sldId id="302" r:id="rId43"/>
    <p:sldId id="303" r:id="rId44"/>
    <p:sldId id="304" r:id="rId45"/>
    <p:sldId id="305" r:id="rId46"/>
    <p:sldId id="308" r:id="rId47"/>
    <p:sldId id="309" r:id="rId48"/>
    <p:sldId id="311" r:id="rId49"/>
    <p:sldId id="321" r:id="rId50"/>
    <p:sldId id="322" r:id="rId51"/>
    <p:sldId id="319" r:id="rId52"/>
    <p:sldId id="320" r:id="rId53"/>
    <p:sldId id="323" r:id="rId54"/>
  </p:sldIdLst>
  <p:sldSz cx="24384000" cy="13716000"/>
  <p:notesSz cx="6858000" cy="9144000"/>
  <p:embeddedFontLst>
    <p:embeddedFont>
      <p:font typeface="Avenir" panose="02000503020000020003" pitchFamily="2" charset="0"/>
      <p:regular r:id="rId57"/>
      <p:italic r:id="rId58"/>
    </p:embeddedFont>
    <p:embeddedFont>
      <p:font typeface="Avenir Book" panose="02000503020000020003" pitchFamily="2" charset="0"/>
      <p:regular r:id="rId59"/>
      <p:italic r:id="rId60"/>
    </p:embeddedFon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Helvetica Neue" panose="02000503000000020004" pitchFamily="2" charset="0"/>
      <p:regular r:id="rId67"/>
      <p:bold r:id="rId68"/>
      <p:italic r:id="rId69"/>
      <p:bold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p:restoredTop sz="94718"/>
  </p:normalViewPr>
  <p:slideViewPr>
    <p:cSldViewPr snapToGrid="0">
      <p:cViewPr varScale="1">
        <p:scale>
          <a:sx n="42" d="100"/>
          <a:sy n="42" d="100"/>
        </p:scale>
        <p:origin x="256"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EE983-FB73-CF42-9F63-48FB5646E1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C3DAE8-AB34-FC4D-A05C-4544B0C00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38249E-EBC0-8A44-B25B-11D9078E18AC}" type="datetimeFigureOut">
              <a:rPr lang="en-US" smtClean="0"/>
              <a:t>11/24/23</a:t>
            </a:fld>
            <a:endParaRPr lang="en-US"/>
          </a:p>
        </p:txBody>
      </p:sp>
      <p:sp>
        <p:nvSpPr>
          <p:cNvPr id="4" name="Footer Placeholder 3">
            <a:extLst>
              <a:ext uri="{FF2B5EF4-FFF2-40B4-BE49-F238E27FC236}">
                <a16:creationId xmlns:a16="http://schemas.microsoft.com/office/drawing/2014/main" id="{1EEC05FE-E7C4-5947-8497-A1CC6DC0E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1BAA72-6FDE-7F4A-89BC-205B86FFB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31DE33-F4E8-8941-8551-6B62F849527B}" type="slidenum">
              <a:rPr lang="en-US" smtClean="0"/>
              <a:t>‹#›</a:t>
            </a:fld>
            <a:endParaRPr lang="en-US"/>
          </a:p>
        </p:txBody>
      </p:sp>
    </p:spTree>
    <p:extLst>
      <p:ext uri="{BB962C8B-B14F-4D97-AF65-F5344CB8AC3E}">
        <p14:creationId xmlns:p14="http://schemas.microsoft.com/office/powerpoint/2010/main" val="716823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session we’re going to cover some of the main statistical concepts that are relevant to differential expression analysis in RNA-seq data. </a:t>
            </a:r>
            <a:r>
              <a:rPr lang="en-US" dirty="0"/>
              <a:t>We will also talk a little bit about experimental design and how it can impact the analysis of these data. </a:t>
            </a:r>
            <a:endParaRPr dirty="0"/>
          </a:p>
          <a:p>
            <a:pPr marL="0" lvl="0" indent="0" algn="l" rtl="0">
              <a:spcBef>
                <a:spcPts val="0"/>
              </a:spcBef>
              <a:spcAft>
                <a:spcPts val="0"/>
              </a:spcAft>
              <a:buNone/>
            </a:pPr>
            <a:r>
              <a:rPr lang="en-US" dirty="0"/>
              <a:t>This is not a deep statistics lecture, but rather a brief overview of the key concepts.</a:t>
            </a:r>
            <a:endParaRPr dirty="0"/>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particular, our primary objective is to understand the meaning of the main output we will get from our differential expression analysis with DESeq2, which is a results table illustrated here (we will cover this in detail in a practical later in the course). </a:t>
            </a: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9" name="Google Shape;43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Power is directly associated with Type I error, if you nudge this line to the left, in other words, if you increase your Type I error, you increase your power. Another way to boost power is to increase sample sizes, if you have larger sample sizes these sampling distributions would be steeper, the variance would be lower. There are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3633dd94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58" name="Google Shape;858;g103633dd9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3633dd946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Here we have mean = 2 and mean = 10 with same dispersion for both (5)</a:t>
            </a:r>
            <a:endParaRPr>
              <a:solidFill>
                <a:schemeClr val="dk1"/>
              </a:solidFill>
            </a:endParaRPr>
          </a:p>
          <a:p>
            <a:pPr marL="0" lvl="0" indent="0" algn="l" rtl="0">
              <a:spcBef>
                <a:spcPts val="0"/>
              </a:spcBef>
              <a:spcAft>
                <a:spcPts val="0"/>
              </a:spcAft>
              <a:buNone/>
            </a:pPr>
            <a:endParaRPr/>
          </a:p>
        </p:txBody>
      </p:sp>
      <p:sp>
        <p:nvSpPr>
          <p:cNvPr id="918" name="Google Shape;918;g103633dd94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3633dd946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103633dd94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3633dd946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03633dd9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80528895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391414288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13456628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1932285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63737993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Friday, 24 November 2023</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9103288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Friday, 24 November 2023</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246781212"/>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Friday, 24 November 2023</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4713436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Friday, 24 November 2023</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2844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20690049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4935315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274200997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23653899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11323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58182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Friday, 24 November 2023</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3629092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241004731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305129364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271990061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4110918228"/>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21541023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135822703"/>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341119235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598926067"/>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268391931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304699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52282391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366684569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481516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60251088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Friday, 24 November 2023</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28275906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Friday, 24 November 2023</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4229280587"/>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Friday, 24 November 2023</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4043628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63109299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Friday, 24 November 2023</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914320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95803087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1255161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40656857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72801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9431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Friday, 24 November 2023</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189342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247653090"/>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252257803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124596790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47441642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40482523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Friday, 24 November 2023</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8124843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Friday, 24 November 2023</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16331109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5.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5.xml"/><Relationship Id="rId5" Type="http://schemas.openxmlformats.org/officeDocument/2006/relationships/image" Target="../media/image40.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40.png"/><Relationship Id="rId12"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45.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0.xml"/><Relationship Id="rId6" Type="http://schemas.openxmlformats.org/officeDocument/2006/relationships/image" Target="../media/image40.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png"/></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image" Target="../media/image40.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40.xml"/><Relationship Id="rId6" Type="http://schemas.openxmlformats.org/officeDocument/2006/relationships/image" Target="../media/image40.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45.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45.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45.xml"/><Relationship Id="rId6" Type="http://schemas.openxmlformats.org/officeDocument/2006/relationships/hyperlink" Target="https://doi.org/10.1186/s13059-014-0550-8"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7" name="Google Shape;77;p17"/>
          <p:cNvSpPr txBox="1">
            <a:spLocks noGrp="1"/>
          </p:cNvSpPr>
          <p:nvPr>
            <p:ph type="title"/>
          </p:nvPr>
        </p:nvSpPr>
        <p:spPr>
          <a:prstGeom prst="rect">
            <a:avLst/>
          </a:prstGeom>
          <a:noFill/>
          <a:ln>
            <a:noFill/>
          </a:ln>
        </p:spPr>
        <p:txBody>
          <a:bodyPr spcFirstLastPara="1" wrap="square" lIns="50800" tIns="50800" rIns="50800" bIns="50800" anchor="b" anchorCtr="0">
            <a:normAutofit fontScale="90000"/>
          </a:bodyPr>
          <a:lstStyle/>
          <a:p>
            <a:pPr marL="0" marR="0" lvl="0" indent="0" rtl="0">
              <a:lnSpc>
                <a:spcPct val="80000"/>
              </a:lnSpc>
              <a:spcBef>
                <a:spcPts val="0"/>
              </a:spcBef>
              <a:spcAft>
                <a:spcPts val="0"/>
              </a:spcAft>
              <a:buClr>
                <a:srgbClr val="000000"/>
              </a:buClr>
              <a:buSzPts val="11600"/>
              <a:buFont typeface="Avenir"/>
              <a:buNone/>
            </a:pPr>
            <a:r>
              <a:rPr lang="en-US" sz="11600" b="0" i="0" u="none" strike="noStrike" cap="none" dirty="0">
                <a:latin typeface="Avenir"/>
                <a:ea typeface="Avenir"/>
                <a:cs typeface="Avenir"/>
                <a:sym typeface="Avenir"/>
              </a:rPr>
              <a:t>Statistics of RNA-seq analysis</a:t>
            </a:r>
            <a:endParaRPr dirty="0"/>
          </a:p>
        </p:txBody>
      </p:sp>
      <p:pic>
        <p:nvPicPr>
          <p:cNvPr id="4" name="Google Shape;82;p16">
            <a:extLst>
              <a:ext uri="{FF2B5EF4-FFF2-40B4-BE49-F238E27FC236}">
                <a16:creationId xmlns:a16="http://schemas.microsoft.com/office/drawing/2014/main" id="{8ACBFAE8-7F5F-E624-F46B-9FDA1C40BCA1}"/>
              </a:ext>
            </a:extLst>
          </p:cNvPr>
          <p:cNvPicPr preferRelativeResize="0"/>
          <p:nvPr/>
        </p:nvPicPr>
        <p:blipFill>
          <a:blip r:embed="rId3">
            <a:alphaModFix/>
          </a:blip>
          <a:stretch>
            <a:fillRect/>
          </a:stretch>
        </p:blipFill>
        <p:spPr>
          <a:xfrm>
            <a:off x="526880" y="10912384"/>
            <a:ext cx="4654720" cy="23768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6660870" y="3078105"/>
            <a:ext cx="1153652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6B9"/>
              </a:buClr>
              <a:buSzPts val="3600"/>
              <a:buFont typeface="Avenir"/>
              <a:buNone/>
            </a:pPr>
            <a:r>
              <a:rPr lang="en-US" sz="3600" b="0" i="0" u="none" strike="noStrike" cap="none" dirty="0">
                <a:solidFill>
                  <a:srgbClr val="0076B9"/>
                </a:solidFill>
                <a:latin typeface="Avenir"/>
                <a:ea typeface="Avenir"/>
                <a:cs typeface="Avenir"/>
                <a:sym typeface="Avenir"/>
              </a:rPr>
              <a:t>dependent variable = f ( independent variable ) + noise </a:t>
            </a:r>
            <a:endParaRPr dirty="0"/>
          </a:p>
        </p:txBody>
      </p:sp>
      <p:sp>
        <p:nvSpPr>
          <p:cNvPr id="197" name="Google Shape;197;p29"/>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Sources of Variation</a:t>
            </a:r>
            <a:endParaRPr/>
          </a:p>
        </p:txBody>
      </p:sp>
      <p:sp>
        <p:nvSpPr>
          <p:cNvPr id="202" name="Google Shape;202;p29"/>
          <p:cNvSpPr txBox="1">
            <a:spLocks noGrp="1"/>
          </p:cNvSpPr>
          <p:nvPr>
            <p:ph type="body" idx="4294967295"/>
          </p:nvPr>
        </p:nvSpPr>
        <p:spPr>
          <a:xfrm>
            <a:off x="1036320" y="5616575"/>
            <a:ext cx="21971000" cy="6888163"/>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Biological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Biological processes are inherently stochastic</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Single cells, cell populations, individuals, organs, species….</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Timepoints, cell cycle, synchronized vs. unsynchronized</a:t>
            </a:r>
            <a:endParaRPr dirty="0"/>
          </a:p>
          <a:p>
            <a:pPr marL="536447" lvl="0" indent="-536447" algn="l" rtl="0">
              <a:lnSpc>
                <a:spcPct val="90000"/>
              </a:lnSpc>
              <a:spcBef>
                <a:spcPts val="5200"/>
              </a:spcBef>
              <a:spcAft>
                <a:spcPts val="0"/>
              </a:spcAft>
              <a:buClr>
                <a:srgbClr val="000000"/>
              </a:buClr>
              <a:buSzPts val="5196"/>
              <a:buFont typeface="Avenir"/>
              <a:buChar char="•"/>
            </a:pPr>
            <a:r>
              <a:rPr lang="en-US" sz="4224" dirty="0">
                <a:latin typeface="Avenir"/>
                <a:ea typeface="Avenir"/>
                <a:cs typeface="Avenir"/>
                <a:sym typeface="Avenir"/>
              </a:rPr>
              <a:t>Technical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Reagents, antibodies, temperatures, pollution</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Platforms, runs, operators</a:t>
            </a:r>
            <a:endParaRPr dirty="0"/>
          </a:p>
          <a:p>
            <a:pPr marL="536447" lvl="0" indent="-536447" algn="l" rtl="0">
              <a:lnSpc>
                <a:spcPct val="90000"/>
              </a:lnSpc>
              <a:spcBef>
                <a:spcPts val="3900"/>
              </a:spcBef>
              <a:spcAft>
                <a:spcPts val="0"/>
              </a:spcAft>
              <a:buClr>
                <a:srgbClr val="0076B9"/>
              </a:buClr>
              <a:buSzPts val="5196"/>
              <a:buFont typeface="Avenir"/>
              <a:buChar char="•"/>
            </a:pPr>
            <a:r>
              <a:rPr lang="en-US" sz="4224" dirty="0">
                <a:solidFill>
                  <a:srgbClr val="0076B9"/>
                </a:solidFill>
                <a:latin typeface="Avenir"/>
                <a:ea typeface="Avenir"/>
                <a:cs typeface="Avenir"/>
                <a:sym typeface="Avenir"/>
              </a:rPr>
              <a:t>Replication is required to capture variance</a:t>
            </a:r>
            <a:endParaRPr dirty="0"/>
          </a:p>
        </p:txBody>
      </p:sp>
      <p:cxnSp>
        <p:nvCxnSpPr>
          <p:cNvPr id="198" name="Google Shape;198;p29"/>
          <p:cNvCxnSpPr/>
          <p:nvPr/>
        </p:nvCxnSpPr>
        <p:spPr>
          <a:xfrm flipH="1">
            <a:off x="16387051"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cxnSp>
        <p:nvCxnSpPr>
          <p:cNvPr id="199" name="Google Shape;199;p29"/>
          <p:cNvCxnSpPr/>
          <p:nvPr/>
        </p:nvCxnSpPr>
        <p:spPr>
          <a:xfrm>
            <a:off x="17877962"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sp>
        <p:nvSpPr>
          <p:cNvPr id="200" name="Google Shape;200;p29"/>
          <p:cNvSpPr txBox="1"/>
          <p:nvPr/>
        </p:nvSpPr>
        <p:spPr>
          <a:xfrm>
            <a:off x="15195622" y="4641848"/>
            <a:ext cx="2120495"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Biological</a:t>
            </a:r>
            <a:endParaRPr dirty="0"/>
          </a:p>
        </p:txBody>
      </p:sp>
      <p:sp>
        <p:nvSpPr>
          <p:cNvPr id="201" name="Google Shape;201;p29"/>
          <p:cNvSpPr txBox="1"/>
          <p:nvPr/>
        </p:nvSpPr>
        <p:spPr>
          <a:xfrm>
            <a:off x="17663650" y="4675503"/>
            <a:ext cx="2396650" cy="65659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Technical</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sp>
        <p:nvSpPr>
          <p:cNvPr id="207" name="Google Shape;207;p30"/>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Types of Replication</a:t>
            </a:r>
            <a:endParaRPr dirty="0"/>
          </a:p>
        </p:txBody>
      </p:sp>
      <p:sp>
        <p:nvSpPr>
          <p:cNvPr id="209" name="Google Shape;209;p30"/>
          <p:cNvSpPr txBox="1">
            <a:spLocks noGrp="1"/>
          </p:cNvSpPr>
          <p:nvPr>
            <p:ph type="body" idx="4294967295"/>
          </p:nvPr>
        </p:nvSpPr>
        <p:spPr>
          <a:xfrm>
            <a:off x="1950720" y="2971800"/>
            <a:ext cx="10036175" cy="9532938"/>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Biological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vivo: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Patients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Mice</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vitro: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Different cell lines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Re-growing cells (passages) </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Technical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Experimental protocol</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Measurement platform (i.e. sequencer)</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31"/>
          <p:cNvSpPr txBox="1">
            <a:spLocks noGrp="1"/>
          </p:cNvSpPr>
          <p:nvPr>
            <p:ph type="title" idx="4294967295"/>
          </p:nvPr>
        </p:nvSpPr>
        <p:spPr>
          <a:xfrm>
            <a:off x="11277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15" name="Google Shape;215;p31"/>
          <p:cNvSpPr txBox="1">
            <a:spLocks noGrp="1"/>
          </p:cNvSpPr>
          <p:nvPr>
            <p:ph type="body" idx="4294967295"/>
          </p:nvPr>
        </p:nvSpPr>
        <p:spPr>
          <a:xfrm>
            <a:off x="112776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16" name="Google Shape;216;p31" descr="Image"/>
          <p:cNvPicPr preferRelativeResize="0"/>
          <p:nvPr/>
        </p:nvPicPr>
        <p:blipFill rotWithShape="1">
          <a:blip r:embed="rId3">
            <a:alphaModFix/>
          </a:blip>
          <a:srcRect/>
          <a:stretch/>
        </p:blipFill>
        <p:spPr>
          <a:xfrm>
            <a:off x="8185043" y="8790022"/>
            <a:ext cx="9853252" cy="2910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3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22" name="Google Shape;222;p32"/>
          <p:cNvSpPr txBox="1">
            <a:spLocks noGrp="1"/>
          </p:cNvSpPr>
          <p:nvPr>
            <p:ph type="body" idx="4294967295"/>
          </p:nvPr>
        </p:nvSpPr>
        <p:spPr>
          <a:xfrm>
            <a:off x="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23" name="Google Shape;223;p32"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pic>
        <p:nvPicPr>
          <p:cNvPr id="224" name="Google Shape;224;p32" descr="Image"/>
          <p:cNvPicPr preferRelativeResize="0"/>
          <p:nvPr/>
        </p:nvPicPr>
        <p:blipFill rotWithShape="1">
          <a:blip r:embed="rId4">
            <a:alphaModFix/>
          </a:blip>
          <a:srcRect/>
          <a:stretch/>
        </p:blipFill>
        <p:spPr>
          <a:xfrm>
            <a:off x="8282726" y="11682108"/>
            <a:ext cx="7402366" cy="19479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33"/>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Solutions</a:t>
            </a:r>
            <a:endParaRPr dirty="0"/>
          </a:p>
        </p:txBody>
      </p:sp>
      <p:sp>
        <p:nvSpPr>
          <p:cNvPr id="230" name="Google Shape;230;p33"/>
          <p:cNvSpPr txBox="1">
            <a:spLocks noGrp="1"/>
          </p:cNvSpPr>
          <p:nvPr>
            <p:ph type="body" idx="4294967295"/>
          </p:nvPr>
        </p:nvSpPr>
        <p:spPr>
          <a:xfrm>
            <a:off x="1249680" y="3640138"/>
            <a:ext cx="21971000" cy="8302625"/>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Write it all down!!!!!!!!</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Controlling technical effects:</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err="1">
                <a:latin typeface="Avenir"/>
                <a:ea typeface="Avenir"/>
                <a:cs typeface="Avenir"/>
                <a:sym typeface="Avenir"/>
              </a:rPr>
              <a:t>Randomisation</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Statistical analyses assume </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May not see issues caused by non-</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Make every decision random not arbitrary</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Caveat: over-randomization can increase error</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Blinding</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Especially important where subjective measurements are taken</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Potentially multiple degrees of blinding (</a:t>
            </a:r>
            <a:r>
              <a:rPr lang="en-US" sz="3504" dirty="0" err="1">
                <a:latin typeface="Avenir"/>
                <a:ea typeface="Avenir"/>
                <a:cs typeface="Avenir"/>
                <a:sym typeface="Avenir"/>
              </a:rPr>
              <a:t>eg.</a:t>
            </a:r>
            <a:r>
              <a:rPr lang="en-US" sz="3504" dirty="0">
                <a:latin typeface="Avenir"/>
                <a:ea typeface="Avenir"/>
                <a:cs typeface="Avenir"/>
                <a:sym typeface="Avenir"/>
              </a:rPr>
              <a:t> double-blinding)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36" name="Google Shape;236;p34"/>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Blocking is the arranging of experimental units in groups (blocks) that are similar to one another.</a:t>
            </a:r>
            <a:endParaRPr/>
          </a:p>
        </p:txBody>
      </p:sp>
      <p:pic>
        <p:nvPicPr>
          <p:cNvPr id="237" name="Google Shape;237;p34" descr="Image"/>
          <p:cNvPicPr preferRelativeResize="0"/>
          <p:nvPr/>
        </p:nvPicPr>
        <p:blipFill rotWithShape="1">
          <a:blip r:embed="rId3">
            <a:alphaModFix/>
          </a:blip>
          <a:srcRect/>
          <a:stretch/>
        </p:blipFill>
        <p:spPr>
          <a:xfrm>
            <a:off x="3773117" y="5084375"/>
            <a:ext cx="16837766" cy="4232828"/>
          </a:xfrm>
          <a:prstGeom prst="rect">
            <a:avLst/>
          </a:prstGeom>
          <a:noFill/>
          <a:ln>
            <a:noFill/>
          </a:ln>
        </p:spPr>
      </p:pic>
      <p:sp>
        <p:nvSpPr>
          <p:cNvPr id="238" name="Google Shape;238;p34"/>
          <p:cNvSpPr txBox="1"/>
          <p:nvPr/>
        </p:nvSpPr>
        <p:spPr>
          <a:xfrm>
            <a:off x="1206500" y="9492961"/>
            <a:ext cx="21971001" cy="3782061"/>
          </a:xfrm>
          <a:prstGeom prst="rect">
            <a:avLst/>
          </a:prstGeom>
          <a:noFill/>
          <a:ln>
            <a:noFill/>
          </a:ln>
        </p:spPr>
        <p:txBody>
          <a:bodyPr spcFirstLastPara="1" wrap="square" lIns="50800" tIns="50800" rIns="50800" bIns="50800" anchor="ctr" anchorCtr="0">
            <a:spAutoFit/>
          </a:bodyPr>
          <a:lstStyle/>
          <a:p>
            <a:pPr marL="609599" marR="0" lvl="0" indent="-609599" algn="l" rtl="0">
              <a:lnSpc>
                <a:spcPct val="20000"/>
              </a:lnSpc>
              <a:spcBef>
                <a:spcPts val="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Each plate contains spatially randomised equal proportions of:</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Control</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1 </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2</a:t>
            </a:r>
            <a:endParaRPr/>
          </a:p>
          <a:p>
            <a:pPr marL="609599" marR="0" lvl="0"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 controlling plate effects.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pic>
        <p:nvPicPr>
          <p:cNvPr id="243" name="Google Shape;243;p35"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44" name="Google Shape;244;p35"/>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45" name="Google Shape;245;p35"/>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46" name="Google Shape;246;p35"/>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47" name="Google Shape;247;p35" descr="Image"/>
          <p:cNvPicPr preferRelativeResize="0"/>
          <p:nvPr/>
        </p:nvPicPr>
        <p:blipFill rotWithShape="1">
          <a:blip r:embed="rId4">
            <a:alphaModFix/>
          </a:blip>
          <a:srcRect/>
          <a:stretch/>
        </p:blipFill>
        <p:spPr>
          <a:xfrm>
            <a:off x="20265595" y="12965519"/>
            <a:ext cx="4218008" cy="8947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pic>
        <p:nvPicPr>
          <p:cNvPr id="252" name="Google Shape;252;p36"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53" name="Google Shape;253;p36"/>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54" name="Google Shape;254;p36"/>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55" name="Google Shape;255;p36"/>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56" name="Google Shape;256;p36" descr="Image"/>
          <p:cNvPicPr preferRelativeResize="0"/>
          <p:nvPr/>
        </p:nvPicPr>
        <p:blipFill rotWithShape="1">
          <a:blip r:embed="rId4">
            <a:alphaModFix/>
          </a:blip>
          <a:srcRect/>
          <a:stretch/>
        </p:blipFill>
        <p:spPr>
          <a:xfrm>
            <a:off x="13291281" y="6619190"/>
            <a:ext cx="8518153" cy="6439998"/>
          </a:xfrm>
          <a:prstGeom prst="rect">
            <a:avLst/>
          </a:prstGeom>
          <a:noFill/>
          <a:ln>
            <a:noFill/>
          </a:ln>
        </p:spPr>
      </p:pic>
      <p:sp>
        <p:nvSpPr>
          <p:cNvPr id="257" name="Google Shape;257;p36"/>
          <p:cNvSpPr txBox="1"/>
          <p:nvPr/>
        </p:nvSpPr>
        <p:spPr>
          <a:xfrm>
            <a:off x="13536972" y="4391580"/>
            <a:ext cx="10040669"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case/control</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Right PCA plot shows each plate cluster contains equal proportions of cases (blue) and controls (green).</a:t>
            </a:r>
            <a:endParaRPr/>
          </a:p>
        </p:txBody>
      </p:sp>
      <p:pic>
        <p:nvPicPr>
          <p:cNvPr id="258" name="Google Shape;258;p36" descr="Image"/>
          <p:cNvPicPr preferRelativeResize="0"/>
          <p:nvPr/>
        </p:nvPicPr>
        <p:blipFill rotWithShape="1">
          <a:blip r:embed="rId5">
            <a:alphaModFix/>
          </a:blip>
          <a:srcRect/>
          <a:stretch/>
        </p:blipFill>
        <p:spPr>
          <a:xfrm>
            <a:off x="20265595" y="12965519"/>
            <a:ext cx="4218008" cy="894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62"/>
        <p:cNvGrpSpPr/>
        <p:nvPr/>
      </p:nvGrpSpPr>
      <p:grpSpPr>
        <a:xfrm>
          <a:off x="0" y="0"/>
          <a:ext cx="0" cy="0"/>
          <a:chOff x="0" y="0"/>
          <a:chExt cx="0" cy="0"/>
        </a:xfrm>
      </p:grpSpPr>
      <p:sp>
        <p:nvSpPr>
          <p:cNvPr id="263" name="Google Shape;263;p37"/>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Experimental Controls</a:t>
            </a:r>
            <a:endParaRPr/>
          </a:p>
        </p:txBody>
      </p:sp>
      <p:sp>
        <p:nvSpPr>
          <p:cNvPr id="264" name="Google Shape;264;p37"/>
          <p:cNvSpPr txBox="1">
            <a:spLocks noGrp="1"/>
          </p:cNvSpPr>
          <p:nvPr>
            <p:ph type="body" idx="4294967295"/>
          </p:nvPr>
        </p:nvSpPr>
        <p:spPr>
          <a:xfrm>
            <a:off x="1280160" y="3228975"/>
            <a:ext cx="21971000" cy="9275763"/>
          </a:xfrm>
          <a:prstGeom prst="rect">
            <a:avLst/>
          </a:prstGeom>
          <a:noFill/>
          <a:ln>
            <a:noFill/>
          </a:ln>
        </p:spPr>
        <p:txBody>
          <a:bodyPr spcFirstLastPara="1" wrap="square" lIns="50800" tIns="50800" rIns="50800" bIns="50800" anchor="t" anchorCtr="0">
            <a:normAutofit/>
          </a:bodyPr>
          <a:lstStyle/>
          <a:p>
            <a:pPr marL="487680" lvl="0" indent="-487680" algn="l" rtl="0">
              <a:lnSpc>
                <a:spcPct val="90000"/>
              </a:lnSpc>
              <a:spcBef>
                <a:spcPts val="0"/>
              </a:spcBef>
              <a:spcAft>
                <a:spcPts val="0"/>
              </a:spcAft>
              <a:buClr>
                <a:srgbClr val="000000"/>
              </a:buClr>
              <a:buSzPts val="4723"/>
              <a:buFont typeface="Avenir"/>
              <a:buChar char="•"/>
            </a:pPr>
            <a:r>
              <a:rPr lang="en-US" sz="3840">
                <a:latin typeface="Avenir"/>
                <a:ea typeface="Avenir"/>
                <a:cs typeface="Avenir"/>
                <a:sym typeface="Avenir"/>
              </a:rPr>
              <a:t>Ideal : Everything is identical across conditions except the variable you are testing</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Controlling errors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 False Positives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Negative controls: should have minimal or no effect</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II: False Negatives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Positive controls: known effect</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Technical controls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Detect/correct technical biases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Normalise measurements (quantification)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8"/>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Examples of Experimental Controls</a:t>
            </a:r>
            <a:endParaRPr/>
          </a:p>
        </p:txBody>
      </p:sp>
      <p:sp>
        <p:nvSpPr>
          <p:cNvPr id="270" name="Google Shape;270;p38"/>
          <p:cNvSpPr txBox="1">
            <a:spLocks noGrp="1"/>
          </p:cNvSpPr>
          <p:nvPr>
            <p:ph type="body" idx="4294967295"/>
          </p:nvPr>
        </p:nvSpPr>
        <p:spPr>
          <a:xfrm>
            <a:off x="1066800" y="3228975"/>
            <a:ext cx="21971000" cy="9275763"/>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Wild-type organism (knockouts)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Inactive siRNA (silencing)</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Vehicle (treatments)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Spike-ins (quantification/normalisation)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“Gold standard” data points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Multi-level controls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e.g. contrast Vehicle/Input vs. Treatment/Input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pic>
        <p:nvPicPr>
          <p:cNvPr id="82" name="Google Shape;82;p18" descr="Image"/>
          <p:cNvPicPr preferRelativeResize="0"/>
          <p:nvPr/>
        </p:nvPicPr>
        <p:blipFill rotWithShape="1">
          <a:blip r:embed="rId3">
            <a:alphaModFix/>
          </a:blip>
          <a:srcRect/>
          <a:stretch/>
        </p:blipFill>
        <p:spPr>
          <a:xfrm>
            <a:off x="4610100" y="2609850"/>
            <a:ext cx="15163800" cy="849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Outline</a:t>
            </a:r>
            <a:endParaRPr dirty="0"/>
          </a:p>
        </p:txBody>
      </p:sp>
      <p:sp>
        <p:nvSpPr>
          <p:cNvPr id="276" name="Google Shape;276;p39"/>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Experimental Design</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Statistical Concepts</a:t>
            </a:r>
            <a:endParaRPr dirty="0"/>
          </a:p>
          <a:p>
            <a:pPr marL="609600" lvl="0" indent="-609600" algn="l" rtl="0">
              <a:lnSpc>
                <a:spcPct val="90000"/>
              </a:lnSpc>
              <a:spcBef>
                <a:spcPts val="450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Statistical aspects of bulk RNA-</a:t>
            </a:r>
            <a:r>
              <a:rPr lang="en-US" dirty="0" err="1">
                <a:solidFill>
                  <a:srgbClr val="929292"/>
                </a:solidFill>
                <a:latin typeface="Avenir"/>
                <a:ea typeface="Avenir"/>
                <a:cs typeface="Avenir"/>
                <a:sym typeface="Avenir"/>
              </a:rPr>
              <a:t>seq</a:t>
            </a:r>
            <a:r>
              <a:rPr lang="en-US" dirty="0">
                <a:solidFill>
                  <a:srgbClr val="929292"/>
                </a:solidFill>
                <a:latin typeface="Avenir"/>
                <a:ea typeface="Avenir"/>
                <a:cs typeface="Avenir"/>
                <a:sym typeface="Avenir"/>
              </a:rPr>
              <a:t> analysis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F1D2-49F4-404D-BC10-900AE207043A}"/>
              </a:ext>
            </a:extLst>
          </p:cNvPr>
          <p:cNvSpPr>
            <a:spLocks noGrp="1"/>
          </p:cNvSpPr>
          <p:nvPr>
            <p:ph type="title"/>
          </p:nvPr>
        </p:nvSpPr>
        <p:spPr/>
        <p:txBody>
          <a:bodyPr>
            <a:normAutofit fontScale="90000"/>
          </a:bodyPr>
          <a:lstStyle/>
          <a:p>
            <a:r>
              <a:rPr lang="en-US" sz="8800" b="0" dirty="0">
                <a:latin typeface="Avenir"/>
                <a:ea typeface="Avenir"/>
                <a:cs typeface="Avenir"/>
                <a:sym typeface="Avenir"/>
              </a:rPr>
              <a:t>Basics on inferential statistics and hypothesis testing</a:t>
            </a:r>
            <a:endParaRPr lang="en-US" dirty="0"/>
          </a:p>
        </p:txBody>
      </p:sp>
      <p:pic>
        <p:nvPicPr>
          <p:cNvPr id="7" name="Content Placeholder 6">
            <a:extLst>
              <a:ext uri="{FF2B5EF4-FFF2-40B4-BE49-F238E27FC236}">
                <a16:creationId xmlns:a16="http://schemas.microsoft.com/office/drawing/2014/main" id="{5347CC75-FD95-1B40-A1AB-A6D327F06513}"/>
              </a:ext>
            </a:extLst>
          </p:cNvPr>
          <p:cNvPicPr>
            <a:picLocks noGrp="1" noChangeAspect="1"/>
          </p:cNvPicPr>
          <p:nvPr>
            <p:ph sz="half" idx="1"/>
          </p:nvPr>
        </p:nvPicPr>
        <p:blipFill>
          <a:blip r:embed="rId2"/>
          <a:stretch>
            <a:fillRect/>
          </a:stretch>
        </p:blipFill>
        <p:spPr>
          <a:xfrm>
            <a:off x="1219200" y="4128098"/>
            <a:ext cx="10160000" cy="6882204"/>
          </a:xfrm>
        </p:spPr>
      </p:pic>
      <p:sp useBgFill="1">
        <p:nvSpPr>
          <p:cNvPr id="11" name="Content Placeholder 10">
            <a:extLst>
              <a:ext uri="{FF2B5EF4-FFF2-40B4-BE49-F238E27FC236}">
                <a16:creationId xmlns:a16="http://schemas.microsoft.com/office/drawing/2014/main" id="{250D1712-6114-7F4F-AD94-EC9618311A9E}"/>
              </a:ext>
            </a:extLst>
          </p:cNvPr>
          <p:cNvSpPr>
            <a:spLocks noGrp="1"/>
          </p:cNvSpPr>
          <p:nvPr>
            <p:ph sz="half" idx="11"/>
          </p:nvPr>
        </p:nvSpPr>
        <p:spPr/>
        <p:txBody>
          <a:bodyPr>
            <a:normAutofit/>
          </a:bodyPr>
          <a:lstStyle/>
          <a:p>
            <a:pPr marL="685800" indent="-685800">
              <a:buFont typeface="Arial" panose="020B0604020202020204" pitchFamily="34" charset="0"/>
              <a:buChar char="•"/>
            </a:pPr>
            <a:r>
              <a:rPr lang="en-US" dirty="0">
                <a:latin typeface="Avenir" panose="02000503020000020003" pitchFamily="2" charset="0"/>
              </a:rPr>
              <a:t>Two important parameters</a:t>
            </a:r>
          </a:p>
          <a:p>
            <a:pPr marL="1943100" lvl="1" indent="-685800">
              <a:buFont typeface="Arial" panose="020B0604020202020204" pitchFamily="34" charset="0"/>
              <a:buChar char="•"/>
            </a:pPr>
            <a:r>
              <a:rPr lang="en-US" dirty="0">
                <a:latin typeface="Avenir" panose="02000503020000020003" pitchFamily="2" charset="0"/>
              </a:rPr>
              <a:t>Mean</a:t>
            </a:r>
          </a:p>
          <a:p>
            <a:pPr marL="1943100" lvl="1" indent="-685800">
              <a:buFont typeface="Arial" panose="020B0604020202020204" pitchFamily="34" charset="0"/>
              <a:buChar char="•"/>
            </a:pPr>
            <a:r>
              <a:rPr lang="en-US" dirty="0">
                <a:latin typeface="Avenir" panose="02000503020000020003" pitchFamily="2" charset="0"/>
              </a:rPr>
              <a:t>Variance</a:t>
            </a:r>
          </a:p>
          <a:p>
            <a:pPr marL="685800" indent="-685800">
              <a:buFont typeface="Arial" panose="020B0604020202020204" pitchFamily="34" charset="0"/>
              <a:buChar char="•"/>
            </a:pPr>
            <a:r>
              <a:rPr lang="en-US" dirty="0">
                <a:latin typeface="Avenir" panose="02000503020000020003" pitchFamily="2" charset="0"/>
              </a:rPr>
              <a:t>Population mean and variance unknow and are constants</a:t>
            </a:r>
          </a:p>
          <a:p>
            <a:pPr marL="685800" indent="-685800">
              <a:buFont typeface="Arial" panose="020B0604020202020204" pitchFamily="34" charset="0"/>
              <a:buChar char="•"/>
            </a:pPr>
            <a:r>
              <a:rPr lang="en-US" dirty="0">
                <a:latin typeface="Avenir" panose="02000503020000020003" pitchFamily="2" charset="0"/>
              </a:rPr>
              <a:t>Estimated using sample</a:t>
            </a:r>
          </a:p>
          <a:p>
            <a:pPr marL="685800" indent="-685800">
              <a:buFont typeface="Arial" panose="020B0604020202020204" pitchFamily="34" charset="0"/>
              <a:buChar char="•"/>
            </a:pPr>
            <a:r>
              <a:rPr lang="en-US" dirty="0">
                <a:latin typeface="Avenir" panose="02000503020000020003" pitchFamily="2" charset="0"/>
              </a:rPr>
              <a:t>Estimated mean and variance used for inferring population parameters</a:t>
            </a:r>
          </a:p>
          <a:p>
            <a:pPr marL="685800" indent="-6858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160972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41"/>
          <p:cNvSpPr txBox="1"/>
          <p:nvPr/>
        </p:nvSpPr>
        <p:spPr>
          <a:xfrm>
            <a:off x="243891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Population: the complete set of individuals that we are interested in</a:t>
            </a:r>
            <a:endParaRPr/>
          </a:p>
        </p:txBody>
      </p:sp>
      <p:sp>
        <p:nvSpPr>
          <p:cNvPr id="302" name="Google Shape;302;p41"/>
          <p:cNvSpPr txBox="1"/>
          <p:nvPr/>
        </p:nvSpPr>
        <p:spPr>
          <a:xfrm>
            <a:off x="1343920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Sample: smaller set of individuals that is representative of the population</a:t>
            </a:r>
            <a:endParaRPr/>
          </a:p>
        </p:txBody>
      </p:sp>
      <p:pic>
        <p:nvPicPr>
          <p:cNvPr id="303" name="Google Shape;303;p41"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04" name="Google Shape;304;p41"/>
          <p:cNvGrpSpPr/>
          <p:nvPr/>
        </p:nvGrpSpPr>
        <p:grpSpPr>
          <a:xfrm>
            <a:off x="16470044" y="6320082"/>
            <a:ext cx="3726655" cy="3726656"/>
            <a:chOff x="0" y="0"/>
            <a:chExt cx="3726654" cy="3726654"/>
          </a:xfrm>
        </p:grpSpPr>
        <p:sp>
          <p:nvSpPr>
            <p:cNvPr id="305" name="Google Shape;305;p41"/>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6" name="Google Shape;306;p41"/>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7" name="Google Shape;307;p41"/>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8" name="Google Shape;308;p41"/>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9" name="Google Shape;309;p41"/>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0" name="Google Shape;310;p41"/>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1" name="Google Shape;311;p41"/>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2" name="Google Shape;312;p41"/>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3" name="Google Shape;313;p41"/>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4" name="Google Shape;314;p41"/>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5" name="Google Shape;315;p41"/>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316" name="Google Shape;316;p41"/>
          <p:cNvSpPr txBox="1"/>
          <p:nvPr/>
        </p:nvSpPr>
        <p:spPr>
          <a:xfrm>
            <a:off x="7297838" y="12537085"/>
            <a:ext cx="978832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Variable: what we are interested in measuring</a:t>
            </a:r>
            <a:endParaRPr/>
          </a:p>
        </p:txBody>
      </p:sp>
      <p:sp>
        <p:nvSpPr>
          <p:cNvPr id="317" name="Google Shape;317;p41"/>
          <p:cNvSpPr/>
          <p:nvPr/>
        </p:nvSpPr>
        <p:spPr>
          <a:xfrm>
            <a:off x="11838792" y="7548409"/>
            <a:ext cx="3398143" cy="1270001"/>
          </a:xfrm>
          <a:custGeom>
            <a:avLst/>
            <a:gdLst/>
            <a:ahLst/>
            <a:cxnLst/>
            <a:rect l="l" t="t" r="r" b="b"/>
            <a:pathLst>
              <a:path w="21600" h="21600" extrusionOk="0">
                <a:moveTo>
                  <a:pt x="5166" y="17393"/>
                </a:moveTo>
                <a:lnTo>
                  <a:pt x="5166" y="21600"/>
                </a:lnTo>
                <a:lnTo>
                  <a:pt x="0" y="10800"/>
                </a:lnTo>
                <a:lnTo>
                  <a:pt x="5166" y="0"/>
                </a:lnTo>
                <a:lnTo>
                  <a:pt x="5166" y="4207"/>
                </a:lnTo>
                <a:lnTo>
                  <a:pt x="21600" y="4207"/>
                </a:lnTo>
                <a:lnTo>
                  <a:pt x="21600" y="17393"/>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inference</a:t>
            </a:r>
            <a:endParaRPr/>
          </a:p>
        </p:txBody>
      </p:sp>
      <p:sp>
        <p:nvSpPr>
          <p:cNvPr id="318" name="Google Shape;318;p41"/>
          <p:cNvSpPr txBox="1"/>
          <p:nvPr/>
        </p:nvSpPr>
        <p:spPr>
          <a:xfrm>
            <a:off x="12961358" y="2857764"/>
            <a:ext cx="9788324" cy="2590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Inference means two things: </a:t>
            </a:r>
            <a:endParaRPr sz="2400" b="0" i="0" u="none" strike="noStrike" cap="none">
              <a:solidFill>
                <a:srgbClr val="5E5E5E"/>
              </a:solidFill>
              <a:latin typeface="Avenir"/>
              <a:ea typeface="Avenir"/>
              <a:cs typeface="Avenir"/>
              <a:sym typeface="Aveni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Estimating population parameters </a:t>
            </a: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Testing hypothesis regarding the population distribution</a:t>
            </a:r>
            <a:endParaRPr/>
          </a:p>
        </p:txBody>
      </p:sp>
      <p:pic>
        <p:nvPicPr>
          <p:cNvPr id="319" name="Google Shape;319;p41"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20" name="Google Shape;320;p41"/>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21" name="Google Shape;321;p41"/>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2" name="Google Shape;322;p41"/>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
        <p:nvSpPr>
          <p:cNvPr id="323" name="Google Shape;323;p41"/>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pic>
        <p:nvPicPr>
          <p:cNvPr id="328" name="Google Shape;328;p42"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29" name="Google Shape;329;p42"/>
          <p:cNvGrpSpPr/>
          <p:nvPr/>
        </p:nvGrpSpPr>
        <p:grpSpPr>
          <a:xfrm>
            <a:off x="16470044" y="6320082"/>
            <a:ext cx="3726655" cy="3726656"/>
            <a:chOff x="0" y="0"/>
            <a:chExt cx="3726654" cy="3726654"/>
          </a:xfrm>
        </p:grpSpPr>
        <p:sp>
          <p:nvSpPr>
            <p:cNvPr id="330" name="Google Shape;330;p42"/>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1" name="Google Shape;331;p42"/>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2" name="Google Shape;332;p42"/>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3" name="Google Shape;333;p42"/>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4" name="Google Shape;334;p42"/>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5" name="Google Shape;335;p42"/>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6" name="Google Shape;336;p42"/>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7" name="Google Shape;337;p42"/>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8" name="Google Shape;338;p42"/>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9" name="Google Shape;339;p42"/>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0" name="Google Shape;340;p42"/>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pic>
        <p:nvPicPr>
          <p:cNvPr id="341" name="Google Shape;341;p42"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42" name="Google Shape;342;p42"/>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43" name="Google Shape;343;p42"/>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42"/>
          <p:cNvSpPr txBox="1"/>
          <p:nvPr/>
        </p:nvSpPr>
        <p:spPr>
          <a:xfrm>
            <a:off x="11288169" y="11573061"/>
            <a:ext cx="3089962" cy="1143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Choose test </a:t>
            </a:r>
            <a:endParaRPr/>
          </a:p>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Based on data and H</a:t>
            </a:r>
            <a:r>
              <a:rPr lang="en-US" sz="2400" b="0" i="0" u="none" strike="noStrike" cap="none" baseline="-25000">
                <a:solidFill>
                  <a:srgbClr val="5E5E5E"/>
                </a:solidFill>
                <a:latin typeface="Avenir"/>
                <a:ea typeface="Avenir"/>
                <a:cs typeface="Avenir"/>
                <a:sym typeface="Avenir"/>
              </a:rPr>
              <a:t>0</a:t>
            </a:r>
            <a:endParaRPr/>
          </a:p>
        </p:txBody>
      </p:sp>
      <p:grpSp>
        <p:nvGrpSpPr>
          <p:cNvPr id="345" name="Google Shape;345;p42"/>
          <p:cNvGrpSpPr/>
          <p:nvPr/>
        </p:nvGrpSpPr>
        <p:grpSpPr>
          <a:xfrm>
            <a:off x="7332927" y="10593034"/>
            <a:ext cx="11000447" cy="917915"/>
            <a:chOff x="-1" y="0"/>
            <a:chExt cx="11000444" cy="917914"/>
          </a:xfrm>
        </p:grpSpPr>
        <p:cxnSp>
          <p:nvCxnSpPr>
            <p:cNvPr id="346" name="Google Shape;346;p42"/>
            <p:cNvCxnSpPr/>
            <p:nvPr/>
          </p:nvCxnSpPr>
          <p:spPr>
            <a:xfrm>
              <a:off x="2784" y="454180"/>
              <a:ext cx="10994873" cy="1"/>
            </a:xfrm>
            <a:prstGeom prst="straightConnector1">
              <a:avLst/>
            </a:prstGeom>
            <a:noFill/>
            <a:ln w="50800" cap="flat" cmpd="sng">
              <a:solidFill>
                <a:srgbClr val="000000"/>
              </a:solidFill>
              <a:prstDash val="solid"/>
              <a:miter lim="400000"/>
              <a:headEnd type="none" w="sm" len="sm"/>
              <a:tailEnd type="none" w="sm" len="sm"/>
            </a:ln>
          </p:spPr>
        </p:cxnSp>
        <p:cxnSp>
          <p:nvCxnSpPr>
            <p:cNvPr id="347" name="Google Shape;347;p42"/>
            <p:cNvCxnSpPr/>
            <p:nvPr/>
          </p:nvCxnSpPr>
          <p:spPr>
            <a:xfrm rot="10800000" flipH="1">
              <a:off x="-1" y="0"/>
              <a:ext cx="2"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8" name="Google Shape;348;p42"/>
            <p:cNvCxnSpPr/>
            <p:nvPr/>
          </p:nvCxnSpPr>
          <p:spPr>
            <a:xfrm rot="10800000" flipH="1">
              <a:off x="11000442" y="0"/>
              <a:ext cx="1"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9" name="Google Shape;349;p42"/>
            <p:cNvCxnSpPr/>
            <p:nvPr/>
          </p:nvCxnSpPr>
          <p:spPr>
            <a:xfrm rot="10800000" flipH="1">
              <a:off x="5500221" y="431840"/>
              <a:ext cx="1" cy="486074"/>
            </a:xfrm>
            <a:prstGeom prst="straightConnector1">
              <a:avLst/>
            </a:prstGeom>
            <a:noFill/>
            <a:ln w="50800" cap="flat" cmpd="sng">
              <a:solidFill>
                <a:srgbClr val="000000"/>
              </a:solidFill>
              <a:prstDash val="solid"/>
              <a:miter lim="400000"/>
              <a:headEnd type="triangle" w="med" len="med"/>
              <a:tailEnd type="none" w="sm" len="sm"/>
            </a:ln>
          </p:spPr>
        </p:cxnSp>
      </p:grpSp>
      <p:sp>
        <p:nvSpPr>
          <p:cNvPr id="350" name="Google Shape;350;p42"/>
          <p:cNvSpPr txBox="1"/>
          <p:nvPr/>
        </p:nvSpPr>
        <p:spPr>
          <a:xfrm>
            <a:off x="8845908" y="13023995"/>
            <a:ext cx="797448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 interpret results</a:t>
            </a:r>
            <a:endParaRPr/>
          </a:p>
        </p:txBody>
      </p:sp>
      <p:cxnSp>
        <p:nvCxnSpPr>
          <p:cNvPr id="351" name="Google Shape;351;p42"/>
          <p:cNvCxnSpPr/>
          <p:nvPr/>
        </p:nvCxnSpPr>
        <p:spPr>
          <a:xfrm rot="10800000" flipH="1">
            <a:off x="12833149" y="12680795"/>
            <a:ext cx="1" cy="486074"/>
          </a:xfrm>
          <a:prstGeom prst="straightConnector1">
            <a:avLst/>
          </a:prstGeom>
          <a:noFill/>
          <a:ln w="50800" cap="flat" cmpd="sng">
            <a:solidFill>
              <a:srgbClr val="000000"/>
            </a:solidFill>
            <a:prstDash val="solid"/>
            <a:miter lim="400000"/>
            <a:headEnd type="triangle" w="med" len="med"/>
            <a:tailEnd type="none" w="sm" len="sm"/>
          </a:ln>
        </p:spPr>
      </p:cxnSp>
      <p:sp>
        <p:nvSpPr>
          <p:cNvPr id="352" name="Google Shape;352;p42"/>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353" name="Google Shape;353;p42"/>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59" name="Google Shape;359;p4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0" name="Google Shape;360;p43"/>
          <p:cNvSpPr txBox="1"/>
          <p:nvPr/>
        </p:nvSpPr>
        <p:spPr>
          <a:xfrm>
            <a:off x="13715494" y="3584717"/>
            <a:ext cx="821253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Drug has no effect on response time</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Drug has an effect on response time</a:t>
            </a:r>
            <a:endParaRPr/>
          </a:p>
        </p:txBody>
      </p:sp>
      <p:sp>
        <p:nvSpPr>
          <p:cNvPr id="361" name="Google Shape;361;p4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67" name="Google Shape;367;p4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8" name="Google Shape;368;p4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369" name="Google Shape;369;p4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75" name="Google Shape;375;p45"/>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76" name="Google Shape;376;p45"/>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77" name="Google Shape;377;p45"/>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78" name="Google Shape;378;p45"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79" name="Google Shape;379;p45"/>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80" name="Google Shape;380;p45"/>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81" name="Google Shape;381;p45"/>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82" name="Google Shape;382;p45"/>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88" name="Google Shape;388;p46"/>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89" name="Google Shape;389;p46"/>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90" name="Google Shape;390;p46"/>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91" name="Google Shape;391;p46"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92" name="Google Shape;392;p46"/>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93" name="Google Shape;393;p46"/>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94" name="Google Shape;394;p46"/>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95" name="Google Shape;395;p46"/>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396" name="Google Shape;396;p46"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397" name="Google Shape;397;p46"/>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03" name="Google Shape;403;p47"/>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04" name="Google Shape;404;p47"/>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05" name="Google Shape;405;p47"/>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06" name="Google Shape;406;p47"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07" name="Google Shape;407;p47"/>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08" name="Google Shape;408;p47"/>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09" name="Google Shape;409;p47"/>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10" name="Google Shape;410;p47"/>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11" name="Google Shape;411;p47"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12" name="Google Shape;412;p47"/>
          <p:cNvSpPr txBox="1"/>
          <p:nvPr/>
        </p:nvSpPr>
        <p:spPr>
          <a:xfrm>
            <a:off x="18701367" y="4412388"/>
            <a:ext cx="1004013"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1.05</a:t>
            </a:r>
            <a:endParaRPr/>
          </a:p>
        </p:txBody>
      </p:sp>
      <p:pic>
        <p:nvPicPr>
          <p:cNvPr id="413" name="Google Shape;413;p47" descr="Connection Line"/>
          <p:cNvPicPr preferRelativeResize="0"/>
          <p:nvPr/>
        </p:nvPicPr>
        <p:blipFill rotWithShape="1">
          <a:blip r:embed="rId5">
            <a:alphaModFix/>
          </a:blip>
          <a:srcRect/>
          <a:stretch/>
        </p:blipFill>
        <p:spPr>
          <a:xfrm>
            <a:off x="19845780" y="4726009"/>
            <a:ext cx="714257" cy="604702"/>
          </a:xfrm>
          <a:prstGeom prst="rect">
            <a:avLst/>
          </a:prstGeom>
          <a:noFill/>
          <a:ln>
            <a:noFill/>
          </a:ln>
        </p:spPr>
      </p:pic>
      <p:sp>
        <p:nvSpPr>
          <p:cNvPr id="414" name="Google Shape;414;p47"/>
          <p:cNvSpPr txBox="1"/>
          <p:nvPr/>
        </p:nvSpPr>
        <p:spPr>
          <a:xfrm>
            <a:off x="18663330" y="7373203"/>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0.5</a:t>
            </a:r>
            <a:endParaRPr/>
          </a:p>
        </p:txBody>
      </p:sp>
      <p:pic>
        <p:nvPicPr>
          <p:cNvPr id="415" name="Google Shape;415;p47" descr="Connection Line"/>
          <p:cNvPicPr preferRelativeResize="0"/>
          <p:nvPr/>
        </p:nvPicPr>
        <p:blipFill rotWithShape="1">
          <a:blip r:embed="rId6">
            <a:alphaModFix/>
          </a:blip>
          <a:srcRect/>
          <a:stretch/>
        </p:blipFill>
        <p:spPr>
          <a:xfrm>
            <a:off x="19670497" y="7102543"/>
            <a:ext cx="702588" cy="604702"/>
          </a:xfrm>
          <a:prstGeom prst="rect">
            <a:avLst/>
          </a:prstGeom>
          <a:noFill/>
          <a:ln>
            <a:noFill/>
          </a:ln>
        </p:spPr>
      </p:pic>
      <p:sp>
        <p:nvSpPr>
          <p:cNvPr id="416" name="Google Shape;416;p47"/>
          <p:cNvSpPr txBox="1"/>
          <p:nvPr/>
        </p:nvSpPr>
        <p:spPr>
          <a:xfrm>
            <a:off x="22689745" y="7373203"/>
            <a:ext cx="87691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100</a:t>
            </a:r>
            <a:endParaRPr/>
          </a:p>
        </p:txBody>
      </p:sp>
      <p:pic>
        <p:nvPicPr>
          <p:cNvPr id="417" name="Google Shape;417;p47" descr="Connection Line"/>
          <p:cNvPicPr preferRelativeResize="0"/>
          <p:nvPr/>
        </p:nvPicPr>
        <p:blipFill rotWithShape="1">
          <a:blip r:embed="rId7">
            <a:alphaModFix/>
          </a:blip>
          <a:srcRect/>
          <a:stretch/>
        </p:blipFill>
        <p:spPr>
          <a:xfrm>
            <a:off x="21770319" y="7102543"/>
            <a:ext cx="714257" cy="604702"/>
          </a:xfrm>
          <a:prstGeom prst="rect">
            <a:avLst/>
          </a:prstGeom>
          <a:noFill/>
          <a:ln>
            <a:noFill/>
          </a:ln>
        </p:spPr>
      </p:pic>
      <p:sp>
        <p:nvSpPr>
          <p:cNvPr id="418" name="Google Shape;418;p47"/>
          <p:cNvSpPr txBox="1"/>
          <p:nvPr/>
        </p:nvSpPr>
        <p:spPr>
          <a:xfrm>
            <a:off x="22753295" y="4412388"/>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1.2</a:t>
            </a:r>
            <a:endParaRPr/>
          </a:p>
        </p:txBody>
      </p:sp>
      <p:pic>
        <p:nvPicPr>
          <p:cNvPr id="419" name="Google Shape;419;p47" descr="Connection Line"/>
          <p:cNvPicPr preferRelativeResize="0"/>
          <p:nvPr/>
        </p:nvPicPr>
        <p:blipFill rotWithShape="1">
          <a:blip r:embed="rId8">
            <a:alphaModFix/>
          </a:blip>
          <a:srcRect/>
          <a:stretch/>
        </p:blipFill>
        <p:spPr>
          <a:xfrm>
            <a:off x="21781986" y="4726009"/>
            <a:ext cx="702589" cy="604702"/>
          </a:xfrm>
          <a:prstGeom prst="rect">
            <a:avLst/>
          </a:prstGeom>
          <a:noFill/>
          <a:ln>
            <a:noFill/>
          </a:ln>
        </p:spPr>
      </p:pic>
      <p:sp>
        <p:nvSpPr>
          <p:cNvPr id="420" name="Google Shape;420;p47"/>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26" name="Google Shape;426;p48"/>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27" name="Google Shape;427;p48"/>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28" name="Google Shape;428;p48"/>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29" name="Google Shape;429;p48"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30" name="Google Shape;430;p48"/>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31" name="Google Shape;431;p48"/>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32" name="Google Shape;432;p48"/>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33" name="Google Shape;433;p48"/>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34" name="Google Shape;434;p48"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35" name="Google Shape;435;p48"/>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36" name="Google Shape;436;p48"/>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grpSp>
        <p:nvGrpSpPr>
          <p:cNvPr id="100" name="Google Shape;100;p21"/>
          <p:cNvGrpSpPr/>
          <p:nvPr/>
        </p:nvGrpSpPr>
        <p:grpSpPr>
          <a:xfrm>
            <a:off x="6286401" y="2341932"/>
            <a:ext cx="12913934" cy="10767689"/>
            <a:chOff x="0" y="0"/>
            <a:chExt cx="12913933" cy="10767688"/>
          </a:xfrm>
        </p:grpSpPr>
        <p:sp>
          <p:nvSpPr>
            <p:cNvPr id="101" name="Google Shape;101;p21"/>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02" name="Google Shape;102;p21"/>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03" name="Google Shape;103;p21"/>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04" name="Google Shape;104;p21"/>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05" name="Google Shape;105;p21"/>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06" name="Google Shape;106;p21"/>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07" name="Google Shape;107;p21"/>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8" name="Google Shape;108;p21"/>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9" name="Google Shape;109;p21"/>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0" name="Google Shape;110;p21"/>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1" name="Google Shape;111;p21"/>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2" name="Google Shape;112;p21"/>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13" name="Google Shape;113;p21"/>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14" name="Google Shape;114;p21"/>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15" name="Google Shape;115;p21"/>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16" name="Google Shape;116;p21"/>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17" name="Google Shape;117;p21"/>
          <p:cNvSpPr txBox="1">
            <a:spLocks noGrp="1"/>
          </p:cNvSpPr>
          <p:nvPr>
            <p:ph type="title" idx="4294967295"/>
          </p:nvPr>
        </p:nvSpPr>
        <p:spPr>
          <a:xfrm>
            <a:off x="1216025" y="1079500"/>
            <a:ext cx="23167975" cy="1435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18" name="Google Shape;118;p21"/>
          <p:cNvSpPr txBox="1"/>
          <p:nvPr/>
        </p:nvSpPr>
        <p:spPr>
          <a:xfrm>
            <a:off x="10562337" y="13282452"/>
            <a:ext cx="13812013"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R. J. MacKay. R. W. Oldford. "Scientific Method, Statistical Method and the Speed of Light." Statist. Sci. 15 (3) 254 - 278, August 2000.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42" name="Google Shape;442;p49"/>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43" name="Google Shape;443;p49"/>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44" name="Google Shape;444;p49"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45" name="Google Shape;445;p49"/>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46" name="Google Shape;446;p49"/>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447" name="Google Shape;447;p49"/>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48" name="Google Shape;448;p49"/>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49" name="Google Shape;449;p49"/>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50" name="Google Shape;450;p49"/>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51" name="Google Shape;451;p49"/>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52" name="Google Shape;452;p49"/>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53" name="Google Shape;453;p49"/>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54" name="Google Shape;454;p49"/>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5" name="Google Shape;455;p49"/>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6" name="Google Shape;456;p49"/>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57" name="Google Shape;457;p49"/>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8" name="Google Shape;458;p49"/>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9" name="Google Shape;459;p49"/>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60" name="Google Shape;460;p49"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61" name="Google Shape;461;p49"/>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62" name="Google Shape;462;p49"/>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sp>
        <p:nvSpPr>
          <p:cNvPr id="463" name="Google Shape;463;p49"/>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64" name="Google Shape;464;p49"/>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465" name="Google Shape;465;p49"/>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Google Shape;470;p50"/>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71" name="Google Shape;471;p50"/>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72" name="Google Shape;472;p50"/>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73" name="Google Shape;473;p50"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74" name="Google Shape;474;p50"/>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75" name="Google Shape;475;p50"/>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476" name="Google Shape;476;p50"/>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77" name="Google Shape;477;p50"/>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78" name="Google Shape;478;p50"/>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79" name="Google Shape;479;p50"/>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80" name="Google Shape;480;p50"/>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81" name="Google Shape;481;p50"/>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82" name="Google Shape;482;p50"/>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83" name="Google Shape;483;p50"/>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4" name="Google Shape;484;p50"/>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5" name="Google Shape;485;p50"/>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86" name="Google Shape;486;p50"/>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7" name="Google Shape;487;p50"/>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8" name="Google Shape;488;p50"/>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89" name="Google Shape;489;p50"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90" name="Google Shape;490;p50"/>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491" name="Google Shape;491;p50"/>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2" name="Google Shape;492;p50"/>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3" name="Google Shape;493;p50"/>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494" name="Google Shape;494;p50"/>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68 %</a:t>
            </a:r>
            <a:endParaRPr dirty="0"/>
          </a:p>
        </p:txBody>
      </p:sp>
      <p:sp>
        <p:nvSpPr>
          <p:cNvPr id="495" name="Google Shape;495;p50"/>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496" name="Google Shape;496;p50"/>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497" name="Google Shape;497;p50"/>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498" name="Google Shape;498;p50"/>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99" name="Google Shape;499;p50"/>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00" name="Google Shape;500;p50" descr="Line Line"/>
          <p:cNvPicPr preferRelativeResize="0"/>
          <p:nvPr/>
        </p:nvPicPr>
        <p:blipFill rotWithShape="1">
          <a:blip r:embed="rId5">
            <a:alphaModFix/>
          </a:blip>
          <a:srcRect/>
          <a:stretch/>
        </p:blipFill>
        <p:spPr>
          <a:xfrm rot="-5400000">
            <a:off x="3437760" y="12133283"/>
            <a:ext cx="867585" cy="143685"/>
          </a:xfrm>
          <a:prstGeom prst="rect">
            <a:avLst/>
          </a:prstGeom>
          <a:noFill/>
          <a:ln>
            <a:noFill/>
          </a:ln>
        </p:spPr>
      </p:pic>
      <p:sp>
        <p:nvSpPr>
          <p:cNvPr id="501" name="Google Shape;501;p50"/>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02" name="Google Shape;502;p50"/>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p5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50" name="Google Shape;550;p52"/>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51" name="Google Shape;551;p52"/>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52" name="Google Shape;552;p52"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53" name="Google Shape;553;p52"/>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54" name="Google Shape;554;p52"/>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555" name="Google Shape;555;p52"/>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556" name="Google Shape;556;p52"/>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557" name="Google Shape;557;p52"/>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558" name="Google Shape;558;p52"/>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559" name="Google Shape;559;p52"/>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560" name="Google Shape;560;p52"/>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561" name="Google Shape;561;p52"/>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562" name="Google Shape;562;p52"/>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3" name="Google Shape;563;p52"/>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4" name="Google Shape;564;p52"/>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565" name="Google Shape;565;p52"/>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6" name="Google Shape;566;p52"/>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7" name="Google Shape;567;p52"/>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568" name="Google Shape;568;p52"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569" name="Google Shape;569;p52"/>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570" name="Google Shape;570;p52"/>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1" name="Google Shape;571;p52"/>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2" name="Google Shape;572;p52"/>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573" name="Google Shape;573;p52"/>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574" name="Google Shape;574;p52"/>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575" name="Google Shape;575;p52"/>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576" name="Google Shape;576;p52"/>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578" name="Google Shape;578;p52"/>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79" name="Google Shape;579;p52"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580" name="Google Shape;580;p52"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581" name="Google Shape;581;p52"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582" name="Google Shape;582;p52"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583" name="Google Shape;583;p52"/>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584" name="Google Shape;584;p52"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585" name="Google Shape;585;p52"/>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586" name="Google Shape;586;p52"/>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587" name="Google Shape;587;p52"/>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88" name="Google Shape;588;p52"/>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92"/>
        <p:cNvGrpSpPr/>
        <p:nvPr/>
      </p:nvGrpSpPr>
      <p:grpSpPr>
        <a:xfrm>
          <a:off x="0" y="0"/>
          <a:ext cx="0" cy="0"/>
          <a:chOff x="0" y="0"/>
          <a:chExt cx="0" cy="0"/>
        </a:xfrm>
      </p:grpSpPr>
      <p:sp>
        <p:nvSpPr>
          <p:cNvPr id="593" name="Google Shape;593;p5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94" name="Google Shape;594;p5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95" name="Google Shape;595;p53"/>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96" name="Google Shape;596;p53"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97" name="Google Shape;597;p53"/>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98" name="Google Shape;598;p53"/>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599" name="Google Shape;599;p53"/>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600" name="Google Shape;600;p53"/>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601" name="Google Shape;601;p53"/>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602" name="Google Shape;602;p53"/>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603" name="Google Shape;603;p53"/>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604" name="Google Shape;604;p53"/>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605" name="Google Shape;605;p53"/>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06" name="Google Shape;606;p53"/>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07" name="Google Shape;607;p53"/>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08" name="Google Shape;608;p53"/>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09" name="Google Shape;609;p53"/>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10" name="Google Shape;610;p53"/>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11" name="Google Shape;611;p53"/>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12" name="Google Shape;612;p53"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13" name="Google Shape;613;p53"/>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14" name="Google Shape;614;p53"/>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5" name="Google Shape;615;p53"/>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6" name="Google Shape;616;p53"/>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617" name="Google Shape;617;p53"/>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18" name="Google Shape;618;p53"/>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19" name="Google Shape;619;p53"/>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20" name="Google Shape;620;p53"/>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22" name="Google Shape;622;p53"/>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dirty="0">
                <a:solidFill>
                  <a:srgbClr val="5E5E5E"/>
                </a:solidFill>
                <a:latin typeface="Avenir"/>
                <a:ea typeface="Avenir"/>
                <a:cs typeface="Avenir"/>
                <a:sym typeface="Avenir"/>
              </a:rPr>
              <a:t>This means that the sample mean (1.05) is 3 standard deviations away from the mean</a:t>
            </a:r>
            <a:endParaRPr dirty="0"/>
          </a:p>
        </p:txBody>
      </p:sp>
      <p:pic>
        <p:nvPicPr>
          <p:cNvPr id="623" name="Google Shape;623;p53"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24" name="Google Shape;624;p53"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25" name="Google Shape;625;p53"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26" name="Google Shape;626;p53"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27" name="Google Shape;627;p53"/>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28" name="Google Shape;628;p53"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29" name="Google Shape;629;p53"/>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30" name="Google Shape;630;p53"/>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31" name="Google Shape;631;p53"/>
          <p:cNvSpPr txBox="1"/>
          <p:nvPr/>
        </p:nvSpPr>
        <p:spPr>
          <a:xfrm>
            <a:off x="13734066" y="1202290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32" name="Google Shape;632;p5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633" name="Google Shape;633;p53"/>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sp>
        <p:nvSpPr>
          <p:cNvPr id="638" name="Google Shape;638;p5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639" name="Google Shape;639;p5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640" name="Google Shape;640;p54"/>
          <p:cNvCxnSpPr/>
          <p:nvPr/>
        </p:nvCxnSpPr>
        <p:spPr>
          <a:xfrm>
            <a:off x="2498819" y="12538269"/>
            <a:ext cx="7973403" cy="1"/>
          </a:xfrm>
          <a:prstGeom prst="straightConnector1">
            <a:avLst/>
          </a:prstGeom>
          <a:noFill/>
          <a:ln w="25400" cap="flat" cmpd="sng">
            <a:solidFill>
              <a:srgbClr val="000000">
                <a:alpha val="69803"/>
              </a:srgbClr>
            </a:solidFill>
            <a:prstDash val="solid"/>
            <a:miter lim="400000"/>
            <a:headEnd type="none" w="sm" len="sm"/>
            <a:tailEnd type="none" w="sm" len="sm"/>
          </a:ln>
        </p:spPr>
      </p:cxnSp>
      <p:pic>
        <p:nvPicPr>
          <p:cNvPr id="641" name="Google Shape;641;p54" descr="Image"/>
          <p:cNvPicPr preferRelativeResize="0"/>
          <p:nvPr/>
        </p:nvPicPr>
        <p:blipFill rotWithShape="1">
          <a:blip r:embed="rId3">
            <a:alphaModFix amt="70000"/>
          </a:blip>
          <a:srcRect/>
          <a:stretch/>
        </p:blipFill>
        <p:spPr>
          <a:xfrm>
            <a:off x="2891287" y="8395964"/>
            <a:ext cx="7188468" cy="3951586"/>
          </a:xfrm>
          <a:prstGeom prst="rect">
            <a:avLst/>
          </a:prstGeom>
          <a:noFill/>
          <a:ln>
            <a:noFill/>
          </a:ln>
        </p:spPr>
      </p:pic>
      <p:cxnSp>
        <p:nvCxnSpPr>
          <p:cNvPr id="642" name="Google Shape;642;p54"/>
          <p:cNvCxnSpPr/>
          <p:nvPr/>
        </p:nvCxnSpPr>
        <p:spPr>
          <a:xfrm rot="10800000" flipH="1">
            <a:off x="6472820" y="8483256"/>
            <a:ext cx="1" cy="3951586"/>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43" name="Google Shape;643;p54"/>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644" name="Google Shape;644;p54"/>
          <p:cNvCxnSpPr/>
          <p:nvPr/>
        </p:nvCxnSpPr>
        <p:spPr>
          <a:xfrm rot="10800000" flipH="1">
            <a:off x="7339910" y="10018628"/>
            <a:ext cx="1" cy="2328922"/>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5" name="Google Shape;645;p54"/>
          <p:cNvCxnSpPr/>
          <p:nvPr/>
        </p:nvCxnSpPr>
        <p:spPr>
          <a:xfrm rot="10800000" flipH="1">
            <a:off x="8206999" y="11414949"/>
            <a:ext cx="1" cy="101989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6" name="Google Shape;646;p54"/>
          <p:cNvCxnSpPr/>
          <p:nvPr/>
        </p:nvCxnSpPr>
        <p:spPr>
          <a:xfrm rot="10800000" flipH="1">
            <a:off x="9074088" y="11975409"/>
            <a:ext cx="1" cy="45943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7" name="Google Shape;647;p54"/>
          <p:cNvCxnSpPr/>
          <p:nvPr/>
        </p:nvCxnSpPr>
        <p:spPr>
          <a:xfrm rot="10800000" flipH="1">
            <a:off x="3871552" y="12019056"/>
            <a:ext cx="1" cy="372140"/>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8" name="Google Shape;648;p54"/>
          <p:cNvCxnSpPr/>
          <p:nvPr/>
        </p:nvCxnSpPr>
        <p:spPr>
          <a:xfrm rot="10800000" flipH="1">
            <a:off x="4738642" y="11371302"/>
            <a:ext cx="1" cy="1107187"/>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9" name="Google Shape;649;p54"/>
          <p:cNvCxnSpPr/>
          <p:nvPr/>
        </p:nvCxnSpPr>
        <p:spPr>
          <a:xfrm rot="10800000" flipH="1">
            <a:off x="5605731" y="9887688"/>
            <a:ext cx="1" cy="2590801"/>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50" name="Google Shape;650;p54"/>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51" name="Google Shape;651;p54"/>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2" name="Google Shape;652;p54"/>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3" name="Google Shape;653;p54"/>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54" name="Google Shape;654;p54"/>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5" name="Google Shape;655;p54"/>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6" name="Google Shape;656;p54"/>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57" name="Google Shape;657;p54"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58" name="Google Shape;658;p54"/>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59" name="Google Shape;659;p54"/>
          <p:cNvCxnSpPr/>
          <p:nvPr/>
        </p:nvCxnSpPr>
        <p:spPr>
          <a:xfrm>
            <a:off x="5612904" y="10131382"/>
            <a:ext cx="1745233"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0" name="Google Shape;660;p54"/>
          <p:cNvCxnSpPr/>
          <p:nvPr/>
        </p:nvCxnSpPr>
        <p:spPr>
          <a:xfrm>
            <a:off x="4740288" y="11070381"/>
            <a:ext cx="3465065"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1" name="Google Shape;661;p54"/>
          <p:cNvCxnSpPr/>
          <p:nvPr/>
        </p:nvCxnSpPr>
        <p:spPr>
          <a:xfrm>
            <a:off x="3887546" y="12009380"/>
            <a:ext cx="5170549"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sp>
        <p:nvSpPr>
          <p:cNvPr id="662" name="Google Shape;662;p54"/>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63" name="Google Shape;663;p54"/>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64" name="Google Shape;664;p54"/>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65" name="Google Shape;665;p5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67" name="Google Shape;667;p54"/>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68" name="Google Shape;668;p54"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69" name="Google Shape;669;p54"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70" name="Google Shape;670;p54"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71" name="Google Shape;671;p54"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72" name="Google Shape;672;p54"/>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73" name="Google Shape;673;p54"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74" name="Google Shape;674;p54"/>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75" name="Google Shape;675;p54"/>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76" name="Google Shape;676;p54"/>
          <p:cNvSpPr txBox="1"/>
          <p:nvPr/>
        </p:nvSpPr>
        <p:spPr>
          <a:xfrm>
            <a:off x="13734066" y="1272394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77" name="Google Shape;677;p5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pic>
        <p:nvPicPr>
          <p:cNvPr id="678" name="Google Shape;678;p54" descr="Oval Oval"/>
          <p:cNvPicPr preferRelativeResize="0"/>
          <p:nvPr/>
        </p:nvPicPr>
        <p:blipFill rotWithShape="1">
          <a:blip r:embed="rId9">
            <a:alphaModFix/>
          </a:blip>
          <a:srcRect/>
          <a:stretch/>
        </p:blipFill>
        <p:spPr>
          <a:xfrm>
            <a:off x="13078632" y="3139155"/>
            <a:ext cx="3819816" cy="2230690"/>
          </a:xfrm>
          <a:prstGeom prst="rect">
            <a:avLst/>
          </a:prstGeom>
          <a:noFill/>
          <a:ln>
            <a:noFill/>
          </a:ln>
        </p:spPr>
      </p:pic>
      <p:sp>
        <p:nvSpPr>
          <p:cNvPr id="679" name="Google Shape;679;p54"/>
          <p:cNvSpPr txBox="1"/>
          <p:nvPr/>
        </p:nvSpPr>
        <p:spPr>
          <a:xfrm>
            <a:off x="16380600" y="2111916"/>
            <a:ext cx="5538871" cy="1968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Constructed the null and alternative hypothesis about the population</a:t>
            </a:r>
            <a:endParaRPr/>
          </a:p>
        </p:txBody>
      </p:sp>
      <p:sp>
        <p:nvSpPr>
          <p:cNvPr id="680" name="Google Shape;680;p54"/>
          <p:cNvSpPr txBox="1"/>
          <p:nvPr/>
        </p:nvSpPr>
        <p:spPr>
          <a:xfrm>
            <a:off x="13209475" y="6740566"/>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Calculated test statistic</a:t>
            </a:r>
            <a:endParaRPr/>
          </a:p>
        </p:txBody>
      </p:sp>
      <p:pic>
        <p:nvPicPr>
          <p:cNvPr id="681" name="Google Shape;681;p54" descr="Oval Oval"/>
          <p:cNvPicPr preferRelativeResize="0"/>
          <p:nvPr/>
        </p:nvPicPr>
        <p:blipFill rotWithShape="1">
          <a:blip r:embed="rId10">
            <a:alphaModFix/>
          </a:blip>
          <a:srcRect/>
          <a:stretch/>
        </p:blipFill>
        <p:spPr>
          <a:xfrm>
            <a:off x="18338645" y="4608898"/>
            <a:ext cx="5538871" cy="2856131"/>
          </a:xfrm>
          <a:prstGeom prst="rect">
            <a:avLst/>
          </a:prstGeom>
          <a:noFill/>
          <a:ln>
            <a:noFill/>
          </a:ln>
        </p:spPr>
      </p:pic>
      <p:sp>
        <p:nvSpPr>
          <p:cNvPr id="682" name="Google Shape;682;p54"/>
          <p:cNvSpPr txBox="1"/>
          <p:nvPr/>
        </p:nvSpPr>
        <p:spPr>
          <a:xfrm>
            <a:off x="6560854" y="6601855"/>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Obtained p-value</a:t>
            </a:r>
            <a:endParaRPr/>
          </a:p>
        </p:txBody>
      </p:sp>
      <p:pic>
        <p:nvPicPr>
          <p:cNvPr id="683" name="Google Shape;683;p54" descr="Oval Oval"/>
          <p:cNvPicPr preferRelativeResize="0"/>
          <p:nvPr/>
        </p:nvPicPr>
        <p:blipFill rotWithShape="1">
          <a:blip r:embed="rId11">
            <a:alphaModFix/>
          </a:blip>
          <a:srcRect/>
          <a:stretch/>
        </p:blipFill>
        <p:spPr>
          <a:xfrm>
            <a:off x="5146901" y="6946096"/>
            <a:ext cx="2781684" cy="1449869"/>
          </a:xfrm>
          <a:prstGeom prst="rect">
            <a:avLst/>
          </a:prstGeom>
          <a:noFill/>
          <a:ln>
            <a:noFill/>
          </a:ln>
        </p:spPr>
      </p:pic>
      <p:sp>
        <p:nvSpPr>
          <p:cNvPr id="684" name="Google Shape;684;p54"/>
          <p:cNvSpPr txBox="1"/>
          <p:nvPr/>
        </p:nvSpPr>
        <p:spPr>
          <a:xfrm>
            <a:off x="10133300" y="12062004"/>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Reached a conclusion</a:t>
            </a:r>
            <a:endParaRPr/>
          </a:p>
        </p:txBody>
      </p:sp>
      <p:pic>
        <p:nvPicPr>
          <p:cNvPr id="685" name="Google Shape;685;p54" descr="Oval Oval"/>
          <p:cNvPicPr preferRelativeResize="0"/>
          <p:nvPr/>
        </p:nvPicPr>
        <p:blipFill rotWithShape="1">
          <a:blip r:embed="rId12">
            <a:alphaModFix/>
          </a:blip>
          <a:srcRect/>
          <a:stretch/>
        </p:blipFill>
        <p:spPr>
          <a:xfrm>
            <a:off x="14363278" y="12264407"/>
            <a:ext cx="7816580" cy="1449869"/>
          </a:xfrm>
          <a:prstGeom prst="rect">
            <a:avLst/>
          </a:prstGeom>
          <a:noFill/>
          <a:ln>
            <a:noFill/>
          </a:ln>
        </p:spPr>
      </p:pic>
      <p:sp>
        <p:nvSpPr>
          <p:cNvPr id="686" name="Google Shape;686;p54"/>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Google Shape;691;p5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Key Concepts - Hypothesis Testing</a:t>
            </a:r>
            <a:endParaRPr/>
          </a:p>
        </p:txBody>
      </p:sp>
      <p:sp>
        <p:nvSpPr>
          <p:cNvPr id="692" name="Google Shape;692;p55"/>
          <p:cNvSpPr txBox="1">
            <a:spLocks noGrp="1"/>
          </p:cNvSpPr>
          <p:nvPr>
            <p:ph type="body" idx="1"/>
          </p:nvPr>
        </p:nvSpPr>
        <p:spPr>
          <a:xfrm>
            <a:off x="1206500" y="2738722"/>
            <a:ext cx="21971000" cy="934780"/>
          </a:xfrm>
          <a:prstGeom prst="rect">
            <a:avLst/>
          </a:prstGeom>
          <a:noFill/>
          <a:ln>
            <a:noFill/>
          </a:ln>
        </p:spPr>
        <p:txBody>
          <a:bodyPr spcFirstLastPara="1" wrap="square" lIns="50800" tIns="50800" rIns="50800" bIns="50800" anchor="t" anchorCtr="0">
            <a:noAutofit/>
          </a:bodyPr>
          <a:lstStyle/>
          <a:p>
            <a:pPr marL="603504" lvl="0" indent="-603504" algn="l" rtl="0">
              <a:lnSpc>
                <a:spcPct val="90000"/>
              </a:lnSpc>
              <a:spcBef>
                <a:spcPts val="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statistical tests are based on assumptions!</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statistics can be wrong</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Statistical tests are probabilistic in nature </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There is always a chance that the result is wrong (even when all assumptions met perfectly):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Either significant result when no difference (Type I),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Or insignificant results when there is an actual difference (Type II) </a:t>
            </a:r>
            <a:endParaRPr sz="3600" dirty="0">
              <a:latin typeface="Avenir Book" panose="02000503020000020003" pitchFamily="2" charset="0"/>
            </a:endParaRPr>
          </a:p>
        </p:txBody>
      </p:sp>
      <p:sp>
        <p:nvSpPr>
          <p:cNvPr id="693" name="Google Shape;693;p55"/>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Google Shape;736;p58"/>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37" name="Google Shape;737;p58"/>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38" name="Google Shape;738;p58"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39" name="Google Shape;739;p58"/>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40" name="Google Shape;740;p58"/>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41" name="Google Shape;741;p58"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42" name="Google Shape;742;p58"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43" name="Google Shape;743;p58"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44" name="Google Shape;744;p58"/>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grpSp>
        <p:nvGrpSpPr>
          <p:cNvPr id="745" name="Google Shape;745;p58"/>
          <p:cNvGrpSpPr/>
          <p:nvPr/>
        </p:nvGrpSpPr>
        <p:grpSpPr>
          <a:xfrm>
            <a:off x="12259788" y="6813200"/>
            <a:ext cx="11342477" cy="7502939"/>
            <a:chOff x="0" y="0"/>
            <a:chExt cx="11342476" cy="7502937"/>
          </a:xfrm>
        </p:grpSpPr>
        <p:pic>
          <p:nvPicPr>
            <p:cNvPr id="746" name="Google Shape;746;p58" descr="Image"/>
            <p:cNvPicPr preferRelativeResize="0"/>
            <p:nvPr/>
          </p:nvPicPr>
          <p:blipFill rotWithShape="1">
            <a:blip r:embed="rId7">
              <a:alphaModFix/>
            </a:blip>
            <a:srcRect l="16195" r="8054" b="24268"/>
            <a:stretch/>
          </p:blipFill>
          <p:spPr>
            <a:xfrm>
              <a:off x="369265" y="0"/>
              <a:ext cx="10580875" cy="5689746"/>
            </a:xfrm>
            <a:prstGeom prst="rect">
              <a:avLst/>
            </a:prstGeom>
            <a:noFill/>
            <a:ln>
              <a:noFill/>
            </a:ln>
          </p:spPr>
        </p:pic>
        <p:cxnSp>
          <p:nvCxnSpPr>
            <p:cNvPr id="747" name="Google Shape;747;p58"/>
            <p:cNvCxnSpPr/>
            <p:nvPr/>
          </p:nvCxnSpPr>
          <p:spPr>
            <a:xfrm>
              <a:off x="0" y="5798144"/>
              <a:ext cx="11342476" cy="1"/>
            </a:xfrm>
            <a:prstGeom prst="straightConnector1">
              <a:avLst/>
            </a:prstGeom>
            <a:noFill/>
            <a:ln w="25400" cap="flat" cmpd="sng">
              <a:solidFill>
                <a:srgbClr val="000000"/>
              </a:solidFill>
              <a:prstDash val="solid"/>
              <a:miter lim="400000"/>
              <a:headEnd type="none" w="sm" len="sm"/>
              <a:tailEnd type="none" w="sm" len="sm"/>
            </a:ln>
          </p:spPr>
        </p:cxnSp>
        <p:cxnSp>
          <p:nvCxnSpPr>
            <p:cNvPr id="748" name="Google Shape;748;p58"/>
            <p:cNvCxnSpPr/>
            <p:nvPr/>
          </p:nvCxnSpPr>
          <p:spPr>
            <a:xfrm>
              <a:off x="6734929" y="6232936"/>
              <a:ext cx="1270001" cy="1270001"/>
            </a:xfrm>
            <a:prstGeom prst="straightConnector1">
              <a:avLst/>
            </a:prstGeom>
            <a:noFill/>
            <a:ln>
              <a:noFill/>
            </a:ln>
          </p:spPr>
        </p:cxnSp>
        <p:pic>
          <p:nvPicPr>
            <p:cNvPr id="749" name="Google Shape;749;p58" descr="Line Shape"/>
            <p:cNvPicPr preferRelativeResize="0"/>
            <p:nvPr/>
          </p:nvPicPr>
          <p:blipFill rotWithShape="1">
            <a:blip r:embed="rId5">
              <a:alphaModFix/>
            </a:blip>
            <a:srcRect/>
            <a:stretch/>
          </p:blipFill>
          <p:spPr>
            <a:xfrm flipH="1">
              <a:off x="9619356" y="5456988"/>
              <a:ext cx="1321167" cy="365919"/>
            </a:xfrm>
            <a:prstGeom prst="rect">
              <a:avLst/>
            </a:prstGeom>
            <a:noFill/>
            <a:ln>
              <a:noFill/>
            </a:ln>
          </p:spPr>
        </p:pic>
        <p:cxnSp>
          <p:nvCxnSpPr>
            <p:cNvPr id="750" name="Google Shape;750;p58"/>
            <p:cNvCxnSpPr/>
            <p:nvPr/>
          </p:nvCxnSpPr>
          <p:spPr>
            <a:xfrm rot="10800000" flipH="1">
              <a:off x="7308003" y="5650803"/>
              <a:ext cx="1" cy="233581"/>
            </a:xfrm>
            <a:prstGeom prst="straightConnector1">
              <a:avLst/>
            </a:prstGeom>
            <a:noFill/>
            <a:ln w="25400" cap="flat" cmpd="sng">
              <a:solidFill>
                <a:srgbClr val="929292"/>
              </a:solidFill>
              <a:prstDash val="solid"/>
              <a:miter lim="400000"/>
              <a:headEnd type="none" w="sm" len="sm"/>
              <a:tailEnd type="none" w="sm" len="sm"/>
            </a:ln>
          </p:spPr>
        </p:cxnSp>
        <p:cxnSp>
          <p:nvCxnSpPr>
            <p:cNvPr id="751" name="Google Shape;751;p58"/>
            <p:cNvCxnSpPr/>
            <p:nvPr/>
          </p:nvCxnSpPr>
          <p:spPr>
            <a:xfrm>
              <a:off x="3817059" y="6229504"/>
              <a:ext cx="1270001" cy="1270001"/>
            </a:xfrm>
            <a:prstGeom prst="straightConnector1">
              <a:avLst/>
            </a:prstGeom>
            <a:noFill/>
            <a:ln>
              <a:noFill/>
            </a:ln>
          </p:spPr>
        </p:cxnSp>
        <p:cxnSp>
          <p:nvCxnSpPr>
            <p:cNvPr id="752" name="Google Shape;752;p58"/>
            <p:cNvCxnSpPr/>
            <p:nvPr/>
          </p:nvCxnSpPr>
          <p:spPr>
            <a:xfrm rot="10800000" flipH="1">
              <a:off x="4521604" y="56473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53" name="Google Shape;753;p58" descr="Line Shape"/>
            <p:cNvPicPr preferRelativeResize="0"/>
            <p:nvPr/>
          </p:nvPicPr>
          <p:blipFill rotWithShape="1">
            <a:blip r:embed="rId4">
              <a:alphaModFix/>
            </a:blip>
            <a:srcRect/>
            <a:stretch/>
          </p:blipFill>
          <p:spPr>
            <a:xfrm>
              <a:off x="3650238" y="5452072"/>
              <a:ext cx="1321167" cy="375752"/>
            </a:xfrm>
            <a:prstGeom prst="rect">
              <a:avLst/>
            </a:prstGeom>
            <a:noFill/>
            <a:ln>
              <a:noFill/>
            </a:ln>
          </p:spPr>
        </p:pic>
      </p:grpSp>
      <p:sp>
        <p:nvSpPr>
          <p:cNvPr id="754" name="Google Shape;754;p58"/>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55" name="Google Shape;755;p58"/>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56" name="Google Shape;756;p58"/>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57" name="Google Shape;757;p58"/>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pic>
        <p:nvPicPr>
          <p:cNvPr id="758" name="Google Shape;758;p58" descr="Line Line"/>
          <p:cNvPicPr preferRelativeResize="0"/>
          <p:nvPr/>
        </p:nvPicPr>
        <p:blipFill rotWithShape="1">
          <a:blip r:embed="rId8">
            <a:alphaModFix/>
          </a:blip>
          <a:srcRect/>
          <a:stretch/>
        </p:blipFill>
        <p:spPr>
          <a:xfrm rot="-5400000">
            <a:off x="17035119" y="12206358"/>
            <a:ext cx="867585" cy="143685"/>
          </a:xfrm>
          <a:prstGeom prst="rect">
            <a:avLst/>
          </a:prstGeom>
          <a:noFill/>
          <a:ln>
            <a:noFill/>
          </a:ln>
        </p:spPr>
      </p:pic>
      <p:grpSp>
        <p:nvGrpSpPr>
          <p:cNvPr id="759" name="Google Shape;759;p58"/>
          <p:cNvGrpSpPr/>
          <p:nvPr/>
        </p:nvGrpSpPr>
        <p:grpSpPr>
          <a:xfrm>
            <a:off x="12222161" y="4671863"/>
            <a:ext cx="11884547" cy="2228133"/>
            <a:chOff x="-76" y="0"/>
            <a:chExt cx="11884546" cy="2228132"/>
          </a:xfrm>
        </p:grpSpPr>
        <p:pic>
          <p:nvPicPr>
            <p:cNvPr id="760" name="Google Shape;760;p58" descr="Image"/>
            <p:cNvPicPr preferRelativeResize="0"/>
            <p:nvPr/>
          </p:nvPicPr>
          <p:blipFill rotWithShape="1">
            <a:blip r:embed="rId9">
              <a:alphaModFix/>
            </a:blip>
            <a:srcRect l="10442" t="544" r="10445" b="545"/>
            <a:stretch/>
          </p:blipFill>
          <p:spPr>
            <a:xfrm>
              <a:off x="-76" y="0"/>
              <a:ext cx="2228208" cy="2228132"/>
            </a:xfrm>
            <a:custGeom>
              <a:avLst/>
              <a:gdLst/>
              <a:ahLst/>
              <a:cxnLst/>
              <a:rect l="l" t="t" r="r" b="b"/>
              <a:pathLst>
                <a:path w="19679" h="20595" extrusionOk="0">
                  <a:moveTo>
                    <a:pt x="9839" y="0"/>
                  </a:moveTo>
                  <a:cubicBezTo>
                    <a:pt x="7321" y="0"/>
                    <a:pt x="4803" y="1005"/>
                    <a:pt x="2881" y="3015"/>
                  </a:cubicBezTo>
                  <a:cubicBezTo>
                    <a:pt x="-961" y="7037"/>
                    <a:pt x="-961" y="13557"/>
                    <a:pt x="2881" y="17579"/>
                  </a:cubicBezTo>
                  <a:cubicBezTo>
                    <a:pt x="6724" y="21600"/>
                    <a:pt x="12954" y="21600"/>
                    <a:pt x="16797" y="17579"/>
                  </a:cubicBezTo>
                  <a:cubicBezTo>
                    <a:pt x="20639" y="13557"/>
                    <a:pt x="20639" y="7037"/>
                    <a:pt x="16797" y="3015"/>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761" name="Google Shape;761;p58"/>
            <p:cNvGrpSpPr/>
            <p:nvPr/>
          </p:nvGrpSpPr>
          <p:grpSpPr>
            <a:xfrm>
              <a:off x="3231693" y="479774"/>
              <a:ext cx="1268584" cy="1268584"/>
              <a:chOff x="0" y="0"/>
              <a:chExt cx="1268583" cy="1268583"/>
            </a:xfrm>
          </p:grpSpPr>
          <p:sp>
            <p:nvSpPr>
              <p:cNvPr id="762" name="Google Shape;762;p58"/>
              <p:cNvSpPr/>
              <p:nvPr/>
            </p:nvSpPr>
            <p:spPr>
              <a:xfrm>
                <a:off x="0" y="0"/>
                <a:ext cx="1268583" cy="1268583"/>
              </a:xfrm>
              <a:prstGeom prst="ellipse">
                <a:avLst/>
              </a:prstGeom>
              <a:noFill/>
              <a:ln w="127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3" name="Google Shape;763;p58"/>
              <p:cNvSpPr/>
              <p:nvPr/>
            </p:nvSpPr>
            <p:spPr>
              <a:xfrm>
                <a:off x="371016" y="217274"/>
                <a:ext cx="201222" cy="200310"/>
              </a:xfrm>
              <a:prstGeom prst="ellipse">
                <a:avLst/>
              </a:prstGeom>
              <a:solidFill>
                <a:srgbClr val="ED469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4" name="Google Shape;764;p58"/>
              <p:cNvSpPr/>
              <p:nvPr/>
            </p:nvSpPr>
            <p:spPr>
              <a:xfrm>
                <a:off x="728201" y="140162"/>
                <a:ext cx="201222" cy="200311"/>
              </a:xfrm>
              <a:prstGeom prst="ellipse">
                <a:avLst/>
              </a:prstGeom>
              <a:solidFill>
                <a:srgbClr val="F6A6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5" name="Google Shape;765;p58"/>
              <p:cNvSpPr/>
              <p:nvPr/>
            </p:nvSpPr>
            <p:spPr>
              <a:xfrm>
                <a:off x="173690" y="599868"/>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6" name="Google Shape;766;p58"/>
              <p:cNvSpPr/>
              <p:nvPr/>
            </p:nvSpPr>
            <p:spPr>
              <a:xfrm>
                <a:off x="876917" y="405074"/>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7" name="Google Shape;767;p58"/>
              <p:cNvSpPr/>
              <p:nvPr/>
            </p:nvSpPr>
            <p:spPr>
              <a:xfrm>
                <a:off x="424432" y="931529"/>
                <a:ext cx="201222" cy="200310"/>
              </a:xfrm>
              <a:prstGeom prst="ellipse">
                <a:avLst/>
              </a:prstGeom>
              <a:solidFill>
                <a:srgbClr val="FACD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8" name="Google Shape;768;p58"/>
              <p:cNvSpPr/>
              <p:nvPr/>
            </p:nvSpPr>
            <p:spPr>
              <a:xfrm>
                <a:off x="986244" y="731228"/>
                <a:ext cx="201222" cy="200310"/>
              </a:xfrm>
              <a:prstGeom prst="ellipse">
                <a:avLst/>
              </a:prstGeom>
              <a:solidFill>
                <a:srgbClr val="ABD9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9" name="Google Shape;769;p58"/>
              <p:cNvSpPr/>
              <p:nvPr/>
            </p:nvSpPr>
            <p:spPr>
              <a:xfrm>
                <a:off x="643918" y="449667"/>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0" name="Google Shape;770;p58"/>
              <p:cNvSpPr/>
              <p:nvPr/>
            </p:nvSpPr>
            <p:spPr>
              <a:xfrm>
                <a:off x="93122" y="362194"/>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1" name="Google Shape;771;p58"/>
              <p:cNvSpPr/>
              <p:nvPr/>
            </p:nvSpPr>
            <p:spPr>
              <a:xfrm>
                <a:off x="715392" y="814252"/>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2" name="Google Shape;772;p58"/>
              <p:cNvSpPr/>
              <p:nvPr/>
            </p:nvSpPr>
            <p:spPr>
              <a:xfrm>
                <a:off x="444541" y="669986"/>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73" name="Google Shape;773;p58"/>
            <p:cNvSpPr txBox="1"/>
            <p:nvPr/>
          </p:nvSpPr>
          <p:spPr>
            <a:xfrm>
              <a:off x="5497486" y="504465"/>
              <a:ext cx="6386984"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Depending on your sampling, you might fail to reject H</a:t>
              </a:r>
              <a:r>
                <a:rPr lang="en-US" sz="3200" b="0" i="0" u="none" strike="noStrike" cap="none" baseline="-25000">
                  <a:solidFill>
                    <a:srgbClr val="5E5E5E"/>
                  </a:solidFill>
                  <a:latin typeface="Avenir"/>
                  <a:ea typeface="Avenir"/>
                  <a:cs typeface="Avenir"/>
                  <a:sym typeface="Avenir"/>
                </a:rPr>
                <a:t>0 </a:t>
              </a:r>
              <a:endParaRPr/>
            </a:p>
          </p:txBody>
        </p:sp>
        <p:cxnSp>
          <p:nvCxnSpPr>
            <p:cNvPr id="774" name="Google Shape;774;p58"/>
            <p:cNvCxnSpPr/>
            <p:nvPr/>
          </p:nvCxnSpPr>
          <p:spPr>
            <a:xfrm>
              <a:off x="2416966" y="1114065"/>
              <a:ext cx="632243" cy="1"/>
            </a:xfrm>
            <a:prstGeom prst="straightConnector1">
              <a:avLst/>
            </a:prstGeom>
            <a:noFill/>
            <a:ln w="25400" cap="flat" cmpd="sng">
              <a:solidFill>
                <a:srgbClr val="000000"/>
              </a:solidFill>
              <a:prstDash val="solid"/>
              <a:miter lim="4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778"/>
        <p:cNvGrpSpPr/>
        <p:nvPr/>
      </p:nvGrpSpPr>
      <p:grpSpPr>
        <a:xfrm>
          <a:off x="0" y="0"/>
          <a:ext cx="0" cy="0"/>
          <a:chOff x="0" y="0"/>
          <a:chExt cx="0" cy="0"/>
        </a:xfrm>
      </p:grpSpPr>
      <p:sp>
        <p:nvSpPr>
          <p:cNvPr id="779" name="Google Shape;779;p59"/>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80" name="Google Shape;780;p59"/>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81" name="Google Shape;781;p59"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82" name="Google Shape;782;p59"/>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83" name="Google Shape;783;p59"/>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84" name="Google Shape;784;p59"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85" name="Google Shape;785;p59"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86" name="Google Shape;786;p59"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87" name="Google Shape;787;p59"/>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788" name="Google Shape;788;p59"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789" name="Google Shape;789;p59"/>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790" name="Google Shape;790;p59"/>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91" name="Google Shape;791;p59"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792" name="Google Shape;792;p59"/>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793" name="Google Shape;793;p59"/>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794" name="Google Shape;794;p59"/>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95" name="Google Shape;795;p59" descr="Line Shape"/>
          <p:cNvPicPr preferRelativeResize="0"/>
          <p:nvPr/>
        </p:nvPicPr>
        <p:blipFill rotWithShape="1">
          <a:blip r:embed="rId4">
            <a:alphaModFix/>
          </a:blip>
          <a:srcRect/>
          <a:stretch/>
        </p:blipFill>
        <p:spPr>
          <a:xfrm>
            <a:off x="15910027" y="12265273"/>
            <a:ext cx="1321167" cy="375751"/>
          </a:xfrm>
          <a:prstGeom prst="rect">
            <a:avLst/>
          </a:prstGeom>
          <a:noFill/>
          <a:ln>
            <a:noFill/>
          </a:ln>
        </p:spPr>
      </p:pic>
      <p:sp>
        <p:nvSpPr>
          <p:cNvPr id="796" name="Google Shape;796;p59"/>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97" name="Google Shape;797;p59"/>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98" name="Google Shape;798;p59"/>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99" name="Google Shape;799;p59"/>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00" name="Google Shape;800;p59"/>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01" name="Google Shape;801;p59"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02" name="Google Shape;802;p59"/>
          <p:cNvSpPr/>
          <p:nvPr/>
        </p:nvSpPr>
        <p:spPr>
          <a:xfrm>
            <a:off x="12891930" y="5968530"/>
            <a:ext cx="4351800" cy="3893242"/>
          </a:xfrm>
          <a:custGeom>
            <a:avLst/>
            <a:gdLst/>
            <a:ahLst/>
            <a:cxnLst/>
            <a:rect l="l" t="t" r="r" b="b"/>
            <a:pathLst>
              <a:path w="21600" h="21600" extrusionOk="0">
                <a:moveTo>
                  <a:pt x="0" y="0"/>
                </a:moveTo>
                <a:cubicBezTo>
                  <a:pt x="3278" y="13274"/>
                  <a:pt x="10478" y="20474"/>
                  <a:pt x="21600" y="21600"/>
                </a:cubicBezTo>
              </a:path>
            </a:pathLst>
          </a:custGeom>
          <a:noFill/>
          <a:ln w="25400" cap="flat" cmpd="sng">
            <a:solidFill>
              <a:srgbClr val="000000"/>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03" name="Google Shape;803;p59"/>
          <p:cNvSpPr txBox="1"/>
          <p:nvPr/>
        </p:nvSpPr>
        <p:spPr>
          <a:xfrm>
            <a:off x="12421878" y="4819203"/>
            <a:ext cx="9533049"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 </a:t>
            </a:r>
            <a:endParaRPr dirty="0"/>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 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807"/>
        <p:cNvGrpSpPr/>
        <p:nvPr/>
      </p:nvGrpSpPr>
      <p:grpSpPr>
        <a:xfrm>
          <a:off x="0" y="0"/>
          <a:ext cx="0" cy="0"/>
          <a:chOff x="0" y="0"/>
          <a:chExt cx="0" cy="0"/>
        </a:xfrm>
      </p:grpSpPr>
      <p:sp>
        <p:nvSpPr>
          <p:cNvPr id="808" name="Google Shape;808;p60"/>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809" name="Google Shape;809;p60"/>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810" name="Google Shape;810;p60"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811" name="Google Shape;811;p60"/>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812" name="Google Shape;812;p60"/>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13" name="Google Shape;813;p60"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814" name="Google Shape;814;p60"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815" name="Google Shape;815;p60"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816" name="Google Shape;816;p60"/>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817" name="Google Shape;817;p60"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818" name="Google Shape;818;p60"/>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819" name="Google Shape;819;p60"/>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20" name="Google Shape;820;p60"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821" name="Google Shape;821;p60"/>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822" name="Google Shape;822;p60"/>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823" name="Google Shape;823;p60"/>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sp>
        <p:nvSpPr>
          <p:cNvPr id="824" name="Google Shape;824;p60"/>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825" name="Google Shape;825;p60"/>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826" name="Google Shape;826;p60"/>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827" name="Google Shape;827;p60"/>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28" name="Google Shape;828;p60"/>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29" name="Google Shape;829;p60"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30" name="Google Shape;830;p60"/>
          <p:cNvSpPr txBox="1"/>
          <p:nvPr/>
        </p:nvSpPr>
        <p:spPr>
          <a:xfrm>
            <a:off x="12421878" y="4819203"/>
            <a:ext cx="9432345" cy="157992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a:t>
            </a:r>
            <a:endParaRPr dirty="0"/>
          </a:p>
          <a:p>
            <a:pPr marL="0" marR="0" lvl="2" indent="9144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pic>
        <p:nvPicPr>
          <p:cNvPr id="831" name="Google Shape;831;p60" descr="Line Shape"/>
          <p:cNvPicPr preferRelativeResize="0"/>
          <p:nvPr/>
        </p:nvPicPr>
        <p:blipFill rotWithShape="1">
          <a:blip r:embed="rId9">
            <a:alphaModFix/>
          </a:blip>
          <a:srcRect/>
          <a:stretch/>
        </p:blipFill>
        <p:spPr>
          <a:xfrm>
            <a:off x="12521773" y="8375013"/>
            <a:ext cx="4830838" cy="4328042"/>
          </a:xfrm>
          <a:prstGeom prst="rect">
            <a:avLst/>
          </a:prstGeom>
          <a:noFill/>
          <a:ln>
            <a:noFill/>
          </a:ln>
        </p:spPr>
      </p:pic>
      <p:sp>
        <p:nvSpPr>
          <p:cNvPr id="832" name="Google Shape;832;p60"/>
          <p:cNvSpPr txBox="1"/>
          <p:nvPr/>
        </p:nvSpPr>
        <p:spPr>
          <a:xfrm>
            <a:off x="12389012" y="6207796"/>
            <a:ext cx="9950098"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b="0" i="0" u="none" strike="noStrike" cap="none" dirty="0">
                <a:solidFill>
                  <a:srgbClr val="5E5E5E"/>
                </a:solidFill>
                <a:latin typeface="Avenir"/>
                <a:ea typeface="Avenir"/>
                <a:cs typeface="Avenir"/>
                <a:sym typeface="Avenir"/>
              </a:rPr>
              <a:t>1- </a:t>
            </a: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Power is the probability that we actually detect </a:t>
            </a:r>
            <a:endParaRPr dirty="0"/>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an effect that exists</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36"/>
        <p:cNvGrpSpPr/>
        <p:nvPr/>
      </p:nvGrpSpPr>
      <p:grpSpPr>
        <a:xfrm>
          <a:off x="0" y="0"/>
          <a:ext cx="0" cy="0"/>
          <a:chOff x="0" y="0"/>
          <a:chExt cx="0" cy="0"/>
        </a:xfrm>
      </p:grpSpPr>
      <p:sp>
        <p:nvSpPr>
          <p:cNvPr id="837" name="Google Shape;837;p61"/>
          <p:cNvSpPr/>
          <p:nvPr/>
        </p:nvSpPr>
        <p:spPr>
          <a:xfrm>
            <a:off x="2073593" y="3787261"/>
            <a:ext cx="8187156" cy="8187156"/>
          </a:xfrm>
          <a:custGeom>
            <a:avLst/>
            <a:gdLst/>
            <a:ahLst/>
            <a:cxnLst/>
            <a:rect l="l" t="t" r="r" b="b"/>
            <a:pathLst>
              <a:path w="21600" h="21600" extrusionOk="0">
                <a:moveTo>
                  <a:pt x="0" y="10800"/>
                </a:moveTo>
                <a:lnTo>
                  <a:pt x="10800" y="21600"/>
                </a:lnTo>
                <a:lnTo>
                  <a:pt x="21600" y="10800"/>
                </a:lnTo>
                <a:lnTo>
                  <a:pt x="10800" y="0"/>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38" name="Google Shape;838;p61"/>
          <p:cNvSpPr/>
          <p:nvPr/>
        </p:nvSpPr>
        <p:spPr>
          <a:xfrm>
            <a:off x="2792336"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Effect Size (δ) </a:t>
            </a:r>
            <a:endParaRPr/>
          </a:p>
        </p:txBody>
      </p:sp>
      <p:sp>
        <p:nvSpPr>
          <p:cNvPr id="839" name="Google Shape;839;p61"/>
          <p:cNvSpPr/>
          <p:nvPr/>
        </p:nvSpPr>
        <p:spPr>
          <a:xfrm>
            <a:off x="6333362"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Sample Size (n)</a:t>
            </a:r>
            <a:endParaRPr/>
          </a:p>
        </p:txBody>
      </p:sp>
      <p:sp>
        <p:nvSpPr>
          <p:cNvPr id="840" name="Google Shape;840;p61"/>
          <p:cNvSpPr/>
          <p:nvPr/>
        </p:nvSpPr>
        <p:spPr>
          <a:xfrm>
            <a:off x="2792336"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Significance Level (⍺)</a:t>
            </a:r>
            <a:endParaRPr/>
          </a:p>
        </p:txBody>
      </p:sp>
      <p:sp>
        <p:nvSpPr>
          <p:cNvPr id="841" name="Google Shape;841;p61"/>
          <p:cNvSpPr/>
          <p:nvPr/>
        </p:nvSpPr>
        <p:spPr>
          <a:xfrm>
            <a:off x="6333362"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lvl="0" algn="ctr">
              <a:buClr>
                <a:srgbClr val="FFFFFF"/>
              </a:buClr>
              <a:buSzPts val="3200"/>
            </a:pPr>
            <a:r>
              <a:rPr lang="en-US" sz="3200" b="0" i="0" u="none" strike="noStrike" cap="none" dirty="0">
                <a:solidFill>
                  <a:srgbClr val="FFFFFF"/>
                </a:solidFill>
                <a:latin typeface="Avenir"/>
                <a:ea typeface="Avenir"/>
                <a:cs typeface="Avenir"/>
                <a:sym typeface="Avenir"/>
              </a:rPr>
              <a:t>Power (1 − </a:t>
            </a:r>
            <a:r>
              <a:rPr lang="en-US" sz="3200" dirty="0">
                <a:solidFill>
                  <a:schemeClr val="bg1"/>
                </a:solidFill>
                <a:latin typeface="Avenir"/>
                <a:ea typeface="Avenir"/>
                <a:cs typeface="Avenir"/>
                <a:sym typeface="Avenir"/>
              </a:rPr>
              <a:t>β</a:t>
            </a:r>
            <a:r>
              <a:rPr lang="en-US" sz="3200" b="0" i="0" u="none" strike="noStrike" cap="none" dirty="0">
                <a:solidFill>
                  <a:srgbClr val="FFFFFF"/>
                </a:solidFill>
                <a:latin typeface="Avenir"/>
                <a:ea typeface="Avenir"/>
                <a:cs typeface="Avenir"/>
                <a:sym typeface="Avenir"/>
              </a:rPr>
              <a:t>)</a:t>
            </a:r>
            <a:endParaRPr dirty="0"/>
          </a:p>
        </p:txBody>
      </p:sp>
      <p:sp>
        <p:nvSpPr>
          <p:cNvPr id="842" name="Google Shape;842;p61"/>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a:t>
            </a:r>
            <a:endParaRPr/>
          </a:p>
        </p:txBody>
      </p:sp>
      <p:sp>
        <p:nvSpPr>
          <p:cNvPr id="843" name="Google Shape;843;p61"/>
          <p:cNvSpPr txBox="1">
            <a:spLocks noGrp="1"/>
          </p:cNvSpPr>
          <p:nvPr>
            <p:ph type="body" idx="4294967295"/>
          </p:nvPr>
        </p:nvSpPr>
        <p:spPr>
          <a:xfrm>
            <a:off x="11980863" y="4248150"/>
            <a:ext cx="12403137" cy="8256588"/>
          </a:xfrm>
          <a:prstGeom prst="rect">
            <a:avLst/>
          </a:prstGeom>
          <a:noFill/>
          <a:ln>
            <a:noFill/>
          </a:ln>
        </p:spPr>
        <p:txBody>
          <a:bodyPr spcFirstLastPara="1" wrap="square" lIns="50800" tIns="50800" rIns="50800" bIns="50800" anchor="t" anchorCtr="0">
            <a:normAutofit lnSpcReduction="10000"/>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The four concepts are linked</a:t>
            </a:r>
            <a:endParaRPr dirty="0"/>
          </a:p>
          <a:p>
            <a:pPr marL="536447" lvl="0" indent="-536447" algn="l" rtl="0">
              <a:lnSpc>
                <a:spcPct val="9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If we know three, we can work out the forth </a:t>
            </a:r>
            <a:endParaRPr dirty="0"/>
          </a:p>
          <a:p>
            <a:pPr marL="536447" lvl="0" indent="-536447">
              <a:spcBef>
                <a:spcPts val="3900"/>
              </a:spcBef>
              <a:buClr>
                <a:schemeClr val="accent1"/>
              </a:buClr>
              <a:buSzPts val="5166"/>
              <a:buFont typeface="Avenir"/>
              <a:buChar char="•"/>
            </a:pPr>
            <a:r>
              <a:rPr lang="en-US" dirty="0">
                <a:solidFill>
                  <a:schemeClr val="accent1"/>
                </a:solidFill>
              </a:rPr>
              <a:t>Power calculation:</a:t>
            </a:r>
            <a:r>
              <a:rPr lang="en-US" sz="4224" dirty="0">
                <a:latin typeface="Avenir"/>
                <a:ea typeface="Avenir"/>
                <a:cs typeface="Avenir"/>
                <a:sym typeface="Avenir"/>
              </a:rPr>
              <a:t> Aim is to define the probability (1-</a:t>
            </a:r>
            <a:r>
              <a:rPr lang="en-US" sz="4400" dirty="0">
                <a:solidFill>
                  <a:srgbClr val="5E5E5E"/>
                </a:solidFill>
                <a:latin typeface="Avenir"/>
                <a:ea typeface="Avenir"/>
                <a:cs typeface="Avenir"/>
                <a:sym typeface="Avenir"/>
              </a:rPr>
              <a:t> β</a:t>
            </a:r>
            <a:r>
              <a:rPr lang="en-US" sz="4224" dirty="0">
                <a:latin typeface="Avenir"/>
                <a:ea typeface="Avenir"/>
                <a:cs typeface="Avenir"/>
                <a:sym typeface="Avenir"/>
              </a:rPr>
              <a:t>)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 level with a sample size of </a:t>
            </a:r>
            <a:r>
              <a:rPr lang="en-US" i="1" dirty="0">
                <a:latin typeface="Avenir"/>
                <a:ea typeface="Avenir"/>
                <a:cs typeface="Avenir"/>
                <a:sym typeface="Avenir"/>
              </a:rPr>
              <a:t>n</a:t>
            </a:r>
            <a:r>
              <a:rPr lang="en-US" dirty="0">
                <a:latin typeface="Avenir"/>
                <a:ea typeface="Avenir"/>
                <a:cs typeface="Avenir"/>
                <a:sym typeface="Avenir"/>
              </a:rPr>
              <a:t> </a:t>
            </a:r>
            <a:r>
              <a:rPr lang="en-US" sz="4224" dirty="0">
                <a:latin typeface="Avenir"/>
                <a:ea typeface="Avenir"/>
                <a:cs typeface="Avenir"/>
                <a:sym typeface="Avenir"/>
              </a:rPr>
              <a:t>biological replicates </a:t>
            </a:r>
            <a:endParaRPr dirty="0"/>
          </a:p>
          <a:p>
            <a:pPr marL="536447" lvl="0" indent="-536447">
              <a:spcBef>
                <a:spcPts val="3900"/>
              </a:spcBef>
              <a:buClr>
                <a:schemeClr val="accent1"/>
              </a:buClr>
              <a:buSzPts val="5166"/>
              <a:buFont typeface="Avenir"/>
              <a:buChar char="•"/>
            </a:pPr>
            <a:r>
              <a:rPr lang="en-US" dirty="0">
                <a:solidFill>
                  <a:schemeClr val="accent1"/>
                </a:solidFill>
              </a:rPr>
              <a:t>Sample size calculation:</a:t>
            </a:r>
            <a:r>
              <a:rPr lang="en-US" sz="4224" dirty="0">
                <a:latin typeface="Avenir"/>
                <a:ea typeface="Avenir"/>
                <a:cs typeface="Avenir"/>
                <a:sym typeface="Avenir"/>
              </a:rPr>
              <a:t> Aim is to define the sample size (</a:t>
            </a:r>
            <a:r>
              <a:rPr lang="en-US" i="1" dirty="0">
                <a:latin typeface="Avenir"/>
                <a:ea typeface="Avenir"/>
                <a:cs typeface="Avenir"/>
                <a:sym typeface="Avenir"/>
              </a:rPr>
              <a:t>n</a:t>
            </a:r>
            <a:r>
              <a:rPr lang="en-US" sz="4224" dirty="0">
                <a:latin typeface="Avenir"/>
                <a:ea typeface="Avenir"/>
                <a:cs typeface="Avenir"/>
                <a:sym typeface="Avenir"/>
              </a:rPr>
              <a:t>) allowing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α level with a given probability (1 − </a:t>
            </a:r>
            <a:r>
              <a:rPr lang="en-US" sz="4400" dirty="0">
                <a:solidFill>
                  <a:srgbClr val="5E5E5E"/>
                </a:solidFill>
                <a:latin typeface="Avenir"/>
                <a:ea typeface="Avenir"/>
                <a:cs typeface="Avenir"/>
                <a:sym typeface="Avenir"/>
              </a:rPr>
              <a:t>β</a:t>
            </a:r>
            <a:r>
              <a:rPr lang="en-US" sz="4224" dirty="0">
                <a:latin typeface="Avenir"/>
                <a:ea typeface="Avenir"/>
                <a:cs typeface="Avenir"/>
                <a:sym typeface="Avenir"/>
              </a:rPr>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grpSp>
        <p:nvGrpSpPr>
          <p:cNvPr id="123" name="Google Shape;123;p22"/>
          <p:cNvGrpSpPr/>
          <p:nvPr/>
        </p:nvGrpSpPr>
        <p:grpSpPr>
          <a:xfrm>
            <a:off x="6286401" y="2341932"/>
            <a:ext cx="12913934" cy="10767689"/>
            <a:chOff x="0" y="0"/>
            <a:chExt cx="12913933" cy="10767688"/>
          </a:xfrm>
        </p:grpSpPr>
        <p:sp>
          <p:nvSpPr>
            <p:cNvPr id="124" name="Google Shape;124;p22"/>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25" name="Google Shape;125;p22"/>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26" name="Google Shape;126;p22"/>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27" name="Google Shape;127;p22"/>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28" name="Google Shape;128;p22"/>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29" name="Google Shape;129;p22"/>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30" name="Google Shape;130;p22"/>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1" name="Google Shape;131;p22"/>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2" name="Google Shape;132;p22"/>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3" name="Google Shape;133;p22"/>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4" name="Google Shape;134;p22"/>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5" name="Google Shape;135;p22"/>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36" name="Google Shape;136;p22"/>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37" name="Google Shape;137;p22"/>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38" name="Google Shape;138;p22"/>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39" name="Google Shape;139;p22"/>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40" name="Google Shape;140;p22"/>
          <p:cNvSpPr txBox="1">
            <a:spLocks noGrp="1"/>
          </p:cNvSpPr>
          <p:nvPr>
            <p:ph type="title" idx="4294967295"/>
          </p:nvPr>
        </p:nvSpPr>
        <p:spPr>
          <a:xfrm>
            <a:off x="1206500" y="1079500"/>
            <a:ext cx="23177500" cy="1435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41" name="Google Shape;141;p22"/>
          <p:cNvSpPr/>
          <p:nvPr/>
        </p:nvSpPr>
        <p:spPr>
          <a:xfrm>
            <a:off x="15343234" y="2304413"/>
            <a:ext cx="7827271" cy="1757573"/>
          </a:xfrm>
          <a:prstGeom prst="roundRect">
            <a:avLst>
              <a:gd name="adj" fmla="val 16953"/>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Toxoplasma gondii infection causes a host of severe neurological disorders. Our understanding of the molecular mechanisms associated with infection is incomplete.  </a:t>
            </a:r>
            <a:endParaRPr/>
          </a:p>
        </p:txBody>
      </p:sp>
      <p:sp>
        <p:nvSpPr>
          <p:cNvPr id="142" name="Google Shape;142;p22"/>
          <p:cNvSpPr/>
          <p:nvPr/>
        </p:nvSpPr>
        <p:spPr>
          <a:xfrm>
            <a:off x="15343234" y="4165633"/>
            <a:ext cx="7827271" cy="1115600"/>
          </a:xfrm>
          <a:prstGeom prst="roundRect">
            <a:avLst>
              <a:gd name="adj" fmla="val 2670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We want to study the effect of Toxoplasma gondii infection (</a:t>
            </a:r>
            <a:r>
              <a:rPr lang="en-US" sz="2000" b="0" i="0" u="sng" strike="noStrike" cap="none">
                <a:solidFill>
                  <a:srgbClr val="5E5E5E"/>
                </a:solidFill>
                <a:latin typeface="Avenir"/>
                <a:ea typeface="Avenir"/>
                <a:cs typeface="Avenir"/>
                <a:sym typeface="Avenir"/>
              </a:rPr>
              <a:t>chronic</a:t>
            </a:r>
            <a:r>
              <a:rPr lang="en-US" sz="2000" b="0" i="0" u="none" strike="noStrike" cap="none">
                <a:solidFill>
                  <a:srgbClr val="5E5E5E"/>
                </a:solidFill>
                <a:latin typeface="Avenir"/>
                <a:ea typeface="Avenir"/>
                <a:cs typeface="Avenir"/>
                <a:sym typeface="Avenir"/>
              </a:rPr>
              <a:t> and </a:t>
            </a:r>
            <a:r>
              <a:rPr lang="en-US" sz="2000" b="0" i="0" u="sng" strike="noStrike" cap="none">
                <a:solidFill>
                  <a:srgbClr val="5E5E5E"/>
                </a:solidFill>
                <a:latin typeface="Avenir"/>
                <a:ea typeface="Avenir"/>
                <a:cs typeface="Avenir"/>
                <a:sym typeface="Avenir"/>
              </a:rPr>
              <a:t>acute</a:t>
            </a:r>
            <a:r>
              <a:rPr lang="en-US" sz="2000" b="0" i="0" u="none" strike="noStrike" cap="none">
                <a:solidFill>
                  <a:srgbClr val="5E5E5E"/>
                </a:solidFill>
                <a:latin typeface="Avenir"/>
                <a:ea typeface="Avenir"/>
                <a:cs typeface="Avenir"/>
                <a:sym typeface="Avenir"/>
              </a:rPr>
              <a:t>) in mouse brain</a:t>
            </a:r>
            <a:endParaRPr/>
          </a:p>
        </p:txBody>
      </p:sp>
      <p:sp>
        <p:nvSpPr>
          <p:cNvPr id="143" name="Google Shape;143;p22"/>
          <p:cNvSpPr/>
          <p:nvPr/>
        </p:nvSpPr>
        <p:spPr>
          <a:xfrm>
            <a:off x="19143650" y="5931968"/>
            <a:ext cx="4299482" cy="2304107"/>
          </a:xfrm>
          <a:prstGeom prst="roundRect">
            <a:avLst>
              <a:gd name="adj" fmla="val 12932"/>
            </a:avLst>
          </a:prstGeom>
          <a:solidFill>
            <a:srgbClr val="D5D5D5"/>
          </a:solidFill>
          <a:ln>
            <a:noFill/>
          </a:ln>
        </p:spPr>
        <p:txBody>
          <a:bodyPr spcFirstLastPara="1" wrap="square" lIns="50800" tIns="50800" rIns="50800" bIns="50800" anchor="ctr" anchorCtr="0">
            <a:noAutofit/>
          </a:bodyPr>
          <a:lstStyle/>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Total gene expression profile of the brain in infection versus no-infection</a:t>
            </a:r>
            <a:endParaRPr/>
          </a:p>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A two-factor study with three biological replicates in each group with matched controls  </a:t>
            </a:r>
            <a:endParaRPr/>
          </a:p>
        </p:txBody>
      </p:sp>
      <p:sp>
        <p:nvSpPr>
          <p:cNvPr id="144" name="Google Shape;144;p22"/>
          <p:cNvSpPr/>
          <p:nvPr/>
        </p:nvSpPr>
        <p:spPr>
          <a:xfrm>
            <a:off x="17733503" y="10589505"/>
            <a:ext cx="4299482"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Profiling the total transcriptome with RNA-seq</a:t>
            </a:r>
            <a:endParaRPr/>
          </a:p>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Preprocessing and quality control</a:t>
            </a:r>
            <a:endParaRPr/>
          </a:p>
        </p:txBody>
      </p:sp>
      <p:grpSp>
        <p:nvGrpSpPr>
          <p:cNvPr id="145" name="Google Shape;145;p22"/>
          <p:cNvGrpSpPr/>
          <p:nvPr/>
        </p:nvGrpSpPr>
        <p:grpSpPr>
          <a:xfrm>
            <a:off x="1218082" y="8714467"/>
            <a:ext cx="5349888" cy="4525184"/>
            <a:chOff x="0" y="0"/>
            <a:chExt cx="5349887" cy="4525182"/>
          </a:xfrm>
        </p:grpSpPr>
        <p:pic>
          <p:nvPicPr>
            <p:cNvPr id="146" name="Google Shape;146;p22" descr="Image"/>
            <p:cNvPicPr preferRelativeResize="0"/>
            <p:nvPr/>
          </p:nvPicPr>
          <p:blipFill rotWithShape="1">
            <a:blip r:embed="rId3">
              <a:alphaModFix/>
            </a:blip>
            <a:srcRect/>
            <a:stretch/>
          </p:blipFill>
          <p:spPr>
            <a:xfrm>
              <a:off x="95760" y="0"/>
              <a:ext cx="2695697" cy="2724171"/>
            </a:xfrm>
            <a:prstGeom prst="rect">
              <a:avLst/>
            </a:prstGeom>
            <a:noFill/>
            <a:ln>
              <a:noFill/>
            </a:ln>
          </p:spPr>
        </p:pic>
        <p:pic>
          <p:nvPicPr>
            <p:cNvPr id="147" name="Google Shape;147;p22" descr="Image"/>
            <p:cNvPicPr preferRelativeResize="0"/>
            <p:nvPr/>
          </p:nvPicPr>
          <p:blipFill rotWithShape="1">
            <a:blip r:embed="rId4">
              <a:alphaModFix/>
            </a:blip>
            <a:srcRect/>
            <a:stretch/>
          </p:blipFill>
          <p:spPr>
            <a:xfrm>
              <a:off x="3109640" y="1351150"/>
              <a:ext cx="2240247" cy="2110636"/>
            </a:xfrm>
            <a:prstGeom prst="rect">
              <a:avLst/>
            </a:prstGeom>
            <a:noFill/>
            <a:ln>
              <a:noFill/>
            </a:ln>
          </p:spPr>
        </p:pic>
        <p:pic>
          <p:nvPicPr>
            <p:cNvPr id="148" name="Google Shape;148;p22" descr="Image"/>
            <p:cNvPicPr preferRelativeResize="0"/>
            <p:nvPr/>
          </p:nvPicPr>
          <p:blipFill rotWithShape="1">
            <a:blip r:embed="rId5">
              <a:alphaModFix/>
            </a:blip>
            <a:srcRect/>
            <a:stretch/>
          </p:blipFill>
          <p:spPr>
            <a:xfrm>
              <a:off x="0" y="3090081"/>
              <a:ext cx="2887217" cy="1435101"/>
            </a:xfrm>
            <a:prstGeom prst="rect">
              <a:avLst/>
            </a:prstGeom>
            <a:noFill/>
            <a:ln>
              <a:noFill/>
            </a:ln>
          </p:spPr>
        </p:pic>
      </p:grpSp>
      <p:grpSp>
        <p:nvGrpSpPr>
          <p:cNvPr id="149" name="Google Shape;149;p22"/>
          <p:cNvGrpSpPr/>
          <p:nvPr/>
        </p:nvGrpSpPr>
        <p:grpSpPr>
          <a:xfrm>
            <a:off x="1453485" y="1920299"/>
            <a:ext cx="6679522" cy="4095173"/>
            <a:chOff x="0" y="0"/>
            <a:chExt cx="6679519" cy="4095171"/>
          </a:xfrm>
        </p:grpSpPr>
        <p:sp>
          <p:nvSpPr>
            <p:cNvPr id="150" name="Google Shape;150;p22"/>
            <p:cNvSpPr/>
            <p:nvPr/>
          </p:nvSpPr>
          <p:spPr>
            <a:xfrm>
              <a:off x="0" y="2243106"/>
              <a:ext cx="4299481"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IFN-γ response increases as infection progresses</a:t>
              </a:r>
              <a:endParaRPr/>
            </a:p>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Calcium response pathways are downregulated </a:t>
              </a:r>
              <a:endParaRPr/>
            </a:p>
          </p:txBody>
        </p:sp>
        <p:pic>
          <p:nvPicPr>
            <p:cNvPr id="151" name="Google Shape;151;p22" descr="Image"/>
            <p:cNvPicPr preferRelativeResize="0"/>
            <p:nvPr/>
          </p:nvPicPr>
          <p:blipFill rotWithShape="1">
            <a:blip r:embed="rId6">
              <a:alphaModFix/>
            </a:blip>
            <a:srcRect/>
            <a:stretch/>
          </p:blipFill>
          <p:spPr>
            <a:xfrm>
              <a:off x="4506717" y="0"/>
              <a:ext cx="2172802" cy="2843208"/>
            </a:xfrm>
            <a:prstGeom prst="rect">
              <a:avLst/>
            </a:prstGeom>
            <a:noFill/>
            <a:ln>
              <a:noFill/>
            </a:ln>
            <a:effectLst>
              <a:outerShdw blurRad="254000" dist="127000" dir="5400000" rotWithShape="0">
                <a:srgbClr val="000000">
                  <a:alpha val="69803"/>
                </a:srgbClr>
              </a:outerShdw>
            </a:effectLst>
          </p:spPr>
        </p:pic>
      </p:grpSp>
      <p:sp>
        <p:nvSpPr>
          <p:cNvPr id="152" name="Google Shape;152;p22"/>
          <p:cNvSpPr txBox="1"/>
          <p:nvPr/>
        </p:nvSpPr>
        <p:spPr>
          <a:xfrm>
            <a:off x="10973131" y="13282452"/>
            <a:ext cx="13401219" cy="419101"/>
          </a:xfrm>
          <a:prstGeom prst="rect">
            <a:avLst/>
          </a:prstGeom>
          <a:noFill/>
          <a:ln>
            <a:noFill/>
          </a:ln>
        </p:spPr>
        <p:txBody>
          <a:bodyPr spcFirstLastPara="1" wrap="square" lIns="50800" tIns="50800" rIns="50800" bIns="50800" anchor="ctr" anchorCtr="0">
            <a:spAutoFit/>
          </a:bodyPr>
          <a:lstStyle/>
          <a:p>
            <a:pPr marL="0" marR="0" lvl="1" indent="45720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Hu  et al. Profiling of Mouse Brain During Acute and Chronic Infections by Toxoplasma gondii Oocysts. Front. Microbiol.  2020</a:t>
            </a:r>
            <a:endParaRPr/>
          </a:p>
        </p:txBody>
      </p:sp>
      <p:sp>
        <p:nvSpPr>
          <p:cNvPr id="153" name="Google Shape;153;p22"/>
          <p:cNvSpPr/>
          <p:nvPr/>
        </p:nvSpPr>
        <p:spPr>
          <a:xfrm>
            <a:off x="6799935" y="9572361"/>
            <a:ext cx="3764767" cy="3886352"/>
          </a:xfrm>
          <a:prstGeom prst="roundRect">
            <a:avLst>
              <a:gd name="adj" fmla="val 15000"/>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 name="Google Shape;154;p22"/>
          <p:cNvSpPr/>
          <p:nvPr/>
        </p:nvSpPr>
        <p:spPr>
          <a:xfrm>
            <a:off x="14639328" y="5589553"/>
            <a:ext cx="4405424" cy="2988937"/>
          </a:xfrm>
          <a:prstGeom prst="roundRect">
            <a:avLst>
              <a:gd name="adj" fmla="val 18894"/>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sp>
        <p:nvSpPr>
          <p:cNvPr id="848" name="Google Shape;848;p6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 in Differential Expression Analysis</a:t>
            </a:r>
            <a:endParaRPr/>
          </a:p>
        </p:txBody>
      </p:sp>
      <p:pic>
        <p:nvPicPr>
          <p:cNvPr id="849" name="Google Shape;849;p62" descr="Image"/>
          <p:cNvPicPr preferRelativeResize="0"/>
          <p:nvPr/>
        </p:nvPicPr>
        <p:blipFill rotWithShape="1">
          <a:blip r:embed="rId3">
            <a:alphaModFix/>
          </a:blip>
          <a:srcRect/>
          <a:stretch/>
        </p:blipFill>
        <p:spPr>
          <a:xfrm>
            <a:off x="6455250" y="2975931"/>
            <a:ext cx="10994339" cy="97607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53"/>
        <p:cNvGrpSpPr/>
        <p:nvPr/>
      </p:nvGrpSpPr>
      <p:grpSpPr>
        <a:xfrm>
          <a:off x="0" y="0"/>
          <a:ext cx="0" cy="0"/>
          <a:chOff x="0" y="0"/>
          <a:chExt cx="0" cy="0"/>
        </a:xfrm>
      </p:grpSpPr>
      <p:sp>
        <p:nvSpPr>
          <p:cNvPr id="854" name="Google Shape;854;p6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855" name="Google Shape;855;p6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of bulk RNA-seq analysis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59"/>
        <p:cNvGrpSpPr/>
        <p:nvPr/>
      </p:nvGrpSpPr>
      <p:grpSpPr>
        <a:xfrm>
          <a:off x="0" y="0"/>
          <a:ext cx="0" cy="0"/>
          <a:chOff x="0" y="0"/>
          <a:chExt cx="0" cy="0"/>
        </a:xfrm>
      </p:grpSpPr>
      <p:pic>
        <p:nvPicPr>
          <p:cNvPr id="860" name="Google Shape;860;p64"/>
          <p:cNvPicPr preferRelativeResize="0"/>
          <p:nvPr/>
        </p:nvPicPr>
        <p:blipFill>
          <a:blip r:embed="rId3">
            <a:alphaModFix/>
          </a:blip>
          <a:stretch>
            <a:fillRect/>
          </a:stretch>
        </p:blipFill>
        <p:spPr>
          <a:xfrm>
            <a:off x="7313525" y="5764267"/>
            <a:ext cx="7974050" cy="7383375"/>
          </a:xfrm>
          <a:prstGeom prst="rect">
            <a:avLst/>
          </a:prstGeom>
          <a:noFill/>
          <a:ln>
            <a:noFill/>
          </a:ln>
        </p:spPr>
      </p:pic>
      <p:sp>
        <p:nvSpPr>
          <p:cNvPr id="861" name="Google Shape;861;p64"/>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62" name="Google Shape;862;p64"/>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63" name="Google Shape;863;p64"/>
          <p:cNvSpPr txBox="1"/>
          <p:nvPr/>
        </p:nvSpPr>
        <p:spPr>
          <a:xfrm>
            <a:off x="1206500" y="28105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pic>
        <p:nvPicPr>
          <p:cNvPr id="864" name="Google Shape;864;p64"/>
          <p:cNvPicPr preferRelativeResize="0"/>
          <p:nvPr/>
        </p:nvPicPr>
        <p:blipFill>
          <a:blip r:embed="rId4">
            <a:alphaModFix/>
          </a:blip>
          <a:stretch>
            <a:fillRect/>
          </a:stretch>
        </p:blipFill>
        <p:spPr>
          <a:xfrm rot="5400000" flipH="1">
            <a:off x="10064412" y="8786887"/>
            <a:ext cx="2761100" cy="1519325"/>
          </a:xfrm>
          <a:prstGeom prst="rect">
            <a:avLst/>
          </a:prstGeom>
          <a:noFill/>
          <a:ln>
            <a:noFill/>
          </a:ln>
        </p:spPr>
      </p:pic>
      <p:pic>
        <p:nvPicPr>
          <p:cNvPr id="865" name="Google Shape;865;p64"/>
          <p:cNvPicPr preferRelativeResize="0"/>
          <p:nvPr/>
        </p:nvPicPr>
        <p:blipFill>
          <a:blip r:embed="rId4">
            <a:alphaModFix/>
          </a:blip>
          <a:stretch>
            <a:fillRect/>
          </a:stretch>
        </p:blipFill>
        <p:spPr>
          <a:xfrm rot="5400000" flipH="1">
            <a:off x="12918762" y="6633812"/>
            <a:ext cx="2761100" cy="1519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872"/>
        <p:cNvGrpSpPr/>
        <p:nvPr/>
      </p:nvGrpSpPr>
      <p:grpSpPr>
        <a:xfrm>
          <a:off x="0" y="0"/>
          <a:ext cx="0" cy="0"/>
          <a:chOff x="0" y="0"/>
          <a:chExt cx="0" cy="0"/>
        </a:xfrm>
      </p:grpSpPr>
      <p:pic>
        <p:nvPicPr>
          <p:cNvPr id="873" name="Google Shape;873;p65" descr="Image"/>
          <p:cNvPicPr preferRelativeResize="0"/>
          <p:nvPr/>
        </p:nvPicPr>
        <p:blipFill rotWithShape="1">
          <a:blip r:embed="rId3">
            <a:alphaModFix/>
          </a:blip>
          <a:srcRect/>
          <a:stretch/>
        </p:blipFill>
        <p:spPr>
          <a:xfrm>
            <a:off x="432817" y="4897147"/>
            <a:ext cx="8941361" cy="6527480"/>
          </a:xfrm>
          <a:prstGeom prst="rect">
            <a:avLst/>
          </a:prstGeom>
          <a:noFill/>
          <a:ln>
            <a:noFill/>
          </a:ln>
        </p:spPr>
      </p:pic>
      <p:sp>
        <p:nvSpPr>
          <p:cNvPr id="874" name="Google Shape;874;p65"/>
          <p:cNvSpPr txBox="1"/>
          <p:nvPr/>
        </p:nvSpPr>
        <p:spPr>
          <a:xfrm>
            <a:off x="9567860" y="4778347"/>
            <a:ext cx="13424060" cy="4610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This plot illustrates some common features of RNA-seq count data:</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low number of counts associated with a large proportion of genes</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long right tail due to the lack of any upper limit for expression</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large dynamic range</a:t>
            </a:r>
            <a:endParaRPr/>
          </a:p>
        </p:txBody>
      </p:sp>
      <p:sp>
        <p:nvSpPr>
          <p:cNvPr id="875" name="Google Shape;875;p65"/>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76" name="Google Shape;876;p65"/>
          <p:cNvSpPr txBox="1"/>
          <p:nvPr/>
        </p:nvSpPr>
        <p:spPr>
          <a:xfrm>
            <a:off x="9668192" y="9554180"/>
            <a:ext cx="13223396"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Looking at the shape of the histogram, we see that it is not normally distributed.</a:t>
            </a:r>
            <a:endParaRPr/>
          </a:p>
        </p:txBody>
      </p:sp>
      <p:sp>
        <p:nvSpPr>
          <p:cNvPr id="877" name="Google Shape;877;p65"/>
          <p:cNvSpPr txBox="1"/>
          <p:nvPr/>
        </p:nvSpPr>
        <p:spPr>
          <a:xfrm>
            <a:off x="1206500" y="302390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Characteristics of RNA-seq data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881"/>
        <p:cNvGrpSpPr/>
        <p:nvPr/>
      </p:nvGrpSpPr>
      <p:grpSpPr>
        <a:xfrm>
          <a:off x="0" y="0"/>
          <a:ext cx="0" cy="0"/>
          <a:chOff x="0" y="0"/>
          <a:chExt cx="0" cy="0"/>
        </a:xfrm>
      </p:grpSpPr>
      <p:sp>
        <p:nvSpPr>
          <p:cNvPr id="882" name="Google Shape;882;p66"/>
          <p:cNvSpPr txBox="1"/>
          <p:nvPr/>
        </p:nvSpPr>
        <p:spPr>
          <a:xfrm>
            <a:off x="9567860" y="5143100"/>
            <a:ext cx="13424060"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To assess the properties of the data we are working with, we can look at the mean-variance relationship.</a:t>
            </a:r>
            <a:endParaRPr/>
          </a:p>
        </p:txBody>
      </p:sp>
      <p:sp>
        <p:nvSpPr>
          <p:cNvPr id="883" name="Google Shape;883;p66"/>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84" name="Google Shape;884;p66"/>
          <p:cNvSpPr txBox="1"/>
          <p:nvPr/>
        </p:nvSpPr>
        <p:spPr>
          <a:xfrm>
            <a:off x="9631904" y="9119737"/>
            <a:ext cx="13223396"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Essentially, the Negative Binomial is a good approximation for data where the mean &lt; variance, as is the case with RNA-Seq count data.</a:t>
            </a:r>
            <a:endParaRPr/>
          </a:p>
        </p:txBody>
      </p:sp>
      <p:pic>
        <p:nvPicPr>
          <p:cNvPr id="885" name="Google Shape;885;p66" descr="Image"/>
          <p:cNvPicPr preferRelativeResize="0"/>
          <p:nvPr/>
        </p:nvPicPr>
        <p:blipFill rotWithShape="1">
          <a:blip r:embed="rId3">
            <a:alphaModFix/>
          </a:blip>
          <a:srcRect/>
          <a:stretch/>
        </p:blipFill>
        <p:spPr>
          <a:xfrm>
            <a:off x="149452" y="5212408"/>
            <a:ext cx="9067578" cy="6149675"/>
          </a:xfrm>
          <a:prstGeom prst="rect">
            <a:avLst/>
          </a:prstGeom>
          <a:noFill/>
          <a:ln>
            <a:noFill/>
          </a:ln>
        </p:spPr>
      </p:pic>
      <p:sp>
        <p:nvSpPr>
          <p:cNvPr id="886" name="Google Shape;886;p66"/>
          <p:cNvSpPr txBox="1"/>
          <p:nvPr/>
        </p:nvSpPr>
        <p:spPr>
          <a:xfrm>
            <a:off x="9531573" y="6778626"/>
            <a:ext cx="13424058"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For the genes with high mean expression, the variance across replicates tends to be greater than the mean (scatter is above the red line).</a:t>
            </a:r>
            <a:endParaRPr/>
          </a:p>
        </p:txBody>
      </p:sp>
      <p:sp>
        <p:nvSpPr>
          <p:cNvPr id="887" name="Google Shape;887;p66"/>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Characteristics of RNA-seq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919"/>
        <p:cNvGrpSpPr/>
        <p:nvPr/>
      </p:nvGrpSpPr>
      <p:grpSpPr>
        <a:xfrm>
          <a:off x="0" y="0"/>
          <a:ext cx="0" cy="0"/>
          <a:chOff x="0" y="0"/>
          <a:chExt cx="0" cy="0"/>
        </a:xfrm>
      </p:grpSpPr>
      <p:pic>
        <p:nvPicPr>
          <p:cNvPr id="920" name="Google Shape;920;p69"/>
          <p:cNvPicPr preferRelativeResize="0"/>
          <p:nvPr/>
        </p:nvPicPr>
        <p:blipFill>
          <a:blip r:embed="rId3">
            <a:alphaModFix/>
          </a:blip>
          <a:stretch>
            <a:fillRect/>
          </a:stretch>
        </p:blipFill>
        <p:spPr>
          <a:xfrm>
            <a:off x="6560416" y="5592582"/>
            <a:ext cx="8616625" cy="7978356"/>
          </a:xfrm>
          <a:prstGeom prst="rect">
            <a:avLst/>
          </a:prstGeom>
          <a:noFill/>
          <a:ln>
            <a:noFill/>
          </a:ln>
        </p:spPr>
      </p:pic>
      <p:sp>
        <p:nvSpPr>
          <p:cNvPr id="921" name="Google Shape;921;p69"/>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22" name="Google Shape;922;p69"/>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23" name="Google Shape;923;p69"/>
          <p:cNvSpPr txBox="1"/>
          <p:nvPr/>
        </p:nvSpPr>
        <p:spPr>
          <a:xfrm>
            <a:off x="1206500" y="2706111"/>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Linear Modeling</a:t>
            </a:r>
            <a:endParaRPr dirty="0"/>
          </a:p>
        </p:txBody>
      </p:sp>
      <p:pic>
        <p:nvPicPr>
          <p:cNvPr id="925" name="Google Shape;925;p69"/>
          <p:cNvPicPr preferRelativeResize="0"/>
          <p:nvPr/>
        </p:nvPicPr>
        <p:blipFill>
          <a:blip r:embed="rId4">
            <a:alphaModFix/>
          </a:blip>
          <a:stretch>
            <a:fillRect/>
          </a:stretch>
        </p:blipFill>
        <p:spPr>
          <a:xfrm rot="5400000" flipH="1">
            <a:off x="8148265" y="8106393"/>
            <a:ext cx="5883825" cy="1367325"/>
          </a:xfrm>
          <a:prstGeom prst="rect">
            <a:avLst/>
          </a:prstGeom>
          <a:noFill/>
          <a:ln>
            <a:noFill/>
          </a:ln>
        </p:spPr>
      </p:pic>
      <p:pic>
        <p:nvPicPr>
          <p:cNvPr id="926" name="Google Shape;926;p69"/>
          <p:cNvPicPr preferRelativeResize="0"/>
          <p:nvPr/>
        </p:nvPicPr>
        <p:blipFill>
          <a:blip r:embed="rId5">
            <a:alphaModFix/>
          </a:blip>
          <a:stretch>
            <a:fillRect/>
          </a:stretch>
        </p:blipFill>
        <p:spPr>
          <a:xfrm rot="5400000" flipH="1">
            <a:off x="11322240" y="7973418"/>
            <a:ext cx="5866200" cy="1491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933"/>
        <p:cNvGrpSpPr/>
        <p:nvPr/>
      </p:nvGrpSpPr>
      <p:grpSpPr>
        <a:xfrm>
          <a:off x="0" y="0"/>
          <a:ext cx="0" cy="0"/>
          <a:chOff x="0" y="0"/>
          <a:chExt cx="0" cy="0"/>
        </a:xfrm>
      </p:grpSpPr>
      <p:sp>
        <p:nvSpPr>
          <p:cNvPr id="934" name="Google Shape;934;p70"/>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35" name="Google Shape;935;p70"/>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36" name="Google Shape;936;p70"/>
          <p:cNvSpPr txBox="1"/>
          <p:nvPr/>
        </p:nvSpPr>
        <p:spPr>
          <a:xfrm>
            <a:off x="1206500" y="278006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Linear Modeling</a:t>
            </a:r>
            <a:endParaRPr dirty="0"/>
          </a:p>
        </p:txBody>
      </p:sp>
      <p:pic>
        <p:nvPicPr>
          <p:cNvPr id="941" name="Google Shape;941;p70"/>
          <p:cNvPicPr preferRelativeResize="0"/>
          <p:nvPr/>
        </p:nvPicPr>
        <p:blipFill rotWithShape="1">
          <a:blip r:embed="rId3">
            <a:alphaModFix/>
          </a:blip>
          <a:srcRect l="51964"/>
          <a:stretch/>
        </p:blipFill>
        <p:spPr>
          <a:xfrm>
            <a:off x="7787435" y="5855225"/>
            <a:ext cx="6994000" cy="7177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63" name="Google Shape;963;p72"/>
          <p:cNvSpPr txBox="1"/>
          <p:nvPr/>
        </p:nvSpPr>
        <p:spPr>
          <a:xfrm>
            <a:off x="1206500" y="274958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Linear Modeling</a:t>
            </a:r>
            <a:endParaRPr dirty="0"/>
          </a:p>
        </p:txBody>
      </p:sp>
      <p:sp>
        <p:nvSpPr>
          <p:cNvPr id="964" name="Google Shape;964;p72"/>
          <p:cNvSpPr txBox="1"/>
          <p:nvPr/>
        </p:nvSpPr>
        <p:spPr>
          <a:xfrm>
            <a:off x="1113775" y="76652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65" name="Google Shape;965;p72"/>
          <p:cNvPicPr preferRelativeResize="0"/>
          <p:nvPr/>
        </p:nvPicPr>
        <p:blipFill>
          <a:blip r:embed="rId3">
            <a:alphaModFix/>
          </a:blip>
          <a:stretch>
            <a:fillRect/>
          </a:stretch>
        </p:blipFill>
        <p:spPr>
          <a:xfrm>
            <a:off x="2049939" y="4093611"/>
            <a:ext cx="6536085" cy="1186550"/>
          </a:xfrm>
          <a:prstGeom prst="rect">
            <a:avLst/>
          </a:prstGeom>
          <a:noFill/>
          <a:ln>
            <a:noFill/>
          </a:ln>
        </p:spPr>
      </p:pic>
      <p:pic>
        <p:nvPicPr>
          <p:cNvPr id="966" name="Google Shape;966;p72"/>
          <p:cNvPicPr preferRelativeResize="0"/>
          <p:nvPr/>
        </p:nvPicPr>
        <p:blipFill>
          <a:blip r:embed="rId4">
            <a:alphaModFix/>
          </a:blip>
          <a:stretch>
            <a:fillRect/>
          </a:stretch>
        </p:blipFill>
        <p:spPr>
          <a:xfrm>
            <a:off x="4232100" y="5404275"/>
            <a:ext cx="2171763" cy="812050"/>
          </a:xfrm>
          <a:prstGeom prst="rect">
            <a:avLst/>
          </a:prstGeom>
          <a:noFill/>
          <a:ln>
            <a:noFill/>
          </a:ln>
        </p:spPr>
      </p:pic>
      <p:sp>
        <p:nvSpPr>
          <p:cNvPr id="967" name="Google Shape;967;p72"/>
          <p:cNvSpPr txBox="1"/>
          <p:nvPr/>
        </p:nvSpPr>
        <p:spPr>
          <a:xfrm>
            <a:off x="12454050" y="3459350"/>
            <a:ext cx="11295600" cy="961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500">
                <a:latin typeface="Helvetica Neue"/>
                <a:ea typeface="Helvetica Neue"/>
                <a:cs typeface="Helvetica Neue"/>
                <a:sym typeface="Helvetica Neue"/>
              </a:rPr>
              <a:t>Summary:</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Use </a:t>
            </a:r>
            <a:r>
              <a:rPr lang="en-US" sz="3500" b="1">
                <a:latin typeface="Helvetica Neue"/>
                <a:ea typeface="Helvetica Neue"/>
                <a:cs typeface="Helvetica Neue"/>
                <a:sym typeface="Helvetica Neue"/>
              </a:rPr>
              <a:t>negative binomial linear regression</a:t>
            </a:r>
            <a:r>
              <a:rPr lang="en-US" sz="3500">
                <a:latin typeface="Helvetica Neue"/>
                <a:ea typeface="Helvetica Neue"/>
                <a:cs typeface="Helvetica Neue"/>
                <a:sym typeface="Helvetica Neue"/>
              </a:rPr>
              <a:t> to model gene expression in RNA-seq</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Calculate </a:t>
            </a:r>
            <a:r>
              <a:rPr lang="en-US" sz="3500" b="1">
                <a:latin typeface="Helvetica Neue"/>
                <a:ea typeface="Helvetica Neue"/>
                <a:cs typeface="Helvetica Neue"/>
                <a:sym typeface="Helvetica Neue"/>
              </a:rPr>
              <a:t>size factors</a:t>
            </a:r>
            <a:r>
              <a:rPr lang="en-US" sz="3500">
                <a:latin typeface="Helvetica Neue"/>
                <a:ea typeface="Helvetica Neue"/>
                <a:cs typeface="Helvetica Neue"/>
                <a:sym typeface="Helvetica Neue"/>
              </a:rPr>
              <a:t> for each sample to account for differences in sequencing depth and transcript composition between samples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a:t>
            </a:r>
            <a:r>
              <a:rPr lang="en-US" sz="3500" b="1">
                <a:latin typeface="Helvetica Neue"/>
                <a:ea typeface="Helvetica Neue"/>
                <a:cs typeface="Helvetica Neue"/>
                <a:sym typeface="Helvetica Neue"/>
              </a:rPr>
              <a:t>dispersion </a:t>
            </a:r>
            <a:r>
              <a:rPr lang="en-US" sz="3500">
                <a:latin typeface="Helvetica Neue"/>
                <a:ea typeface="Helvetica Neue"/>
                <a:cs typeface="Helvetica Neue"/>
                <a:sym typeface="Helvetica Neue"/>
              </a:rPr>
              <a:t>for each gene by “borrowing” information across genes for more precise estimates when sample sizes are small (as is typical in RNA-seq experiments)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model </a:t>
            </a:r>
            <a:r>
              <a:rPr lang="en-US" sz="3500" b="1">
                <a:latin typeface="Helvetica Neue"/>
                <a:ea typeface="Helvetica Neue"/>
                <a:cs typeface="Helvetica Neue"/>
                <a:sym typeface="Helvetica Neue"/>
              </a:rPr>
              <a:t>coefficients</a:t>
            </a:r>
            <a:r>
              <a:rPr lang="en-US" sz="3500">
                <a:latin typeface="Helvetica Neue"/>
                <a:ea typeface="Helvetica Neue"/>
                <a:cs typeface="Helvetica Neue"/>
                <a:sym typeface="Helvetica Neue"/>
              </a:rPr>
              <a:t> which are used to define test hypothesis</a:t>
            </a:r>
            <a:r>
              <a:rPr lang="en-US" sz="3500" b="1">
                <a:latin typeface="Helvetica Neue"/>
                <a:ea typeface="Helvetica Neue"/>
                <a:cs typeface="Helvetica Neue"/>
                <a:sym typeface="Helvetica Neue"/>
              </a:rPr>
              <a:t> (𝞫</a:t>
            </a:r>
            <a:r>
              <a:rPr lang="en-US" sz="3500" b="1" baseline="-25000">
                <a:latin typeface="Helvetica Neue"/>
                <a:ea typeface="Helvetica Neue"/>
                <a:cs typeface="Helvetica Neue"/>
                <a:sym typeface="Helvetica Neue"/>
              </a:rPr>
              <a:t>i</a:t>
            </a:r>
            <a:r>
              <a:rPr lang="en-US" sz="3500" b="1">
                <a:latin typeface="Helvetica Neue"/>
                <a:ea typeface="Helvetica Neue"/>
                <a:cs typeface="Helvetica Neue"/>
                <a:sym typeface="Helvetica Neue"/>
              </a:rPr>
              <a:t> = 0)</a:t>
            </a:r>
            <a:endParaRPr sz="3500">
              <a:latin typeface="Helvetica Neue"/>
              <a:ea typeface="Helvetica Neue"/>
              <a:cs typeface="Helvetica Neue"/>
              <a:sym typeface="Helvetica Neue"/>
            </a:endParaRPr>
          </a:p>
        </p:txBody>
      </p:sp>
      <p:pic>
        <p:nvPicPr>
          <p:cNvPr id="968" name="Google Shape;968;p72"/>
          <p:cNvPicPr preferRelativeResize="0"/>
          <p:nvPr/>
        </p:nvPicPr>
        <p:blipFill>
          <a:blip r:embed="rId5">
            <a:alphaModFix/>
          </a:blip>
          <a:stretch>
            <a:fillRect/>
          </a:stretch>
        </p:blipFill>
        <p:spPr>
          <a:xfrm>
            <a:off x="586850" y="6416650"/>
            <a:ext cx="11517344" cy="1133400"/>
          </a:xfrm>
          <a:prstGeom prst="rect">
            <a:avLst/>
          </a:prstGeom>
          <a:noFill/>
          <a:ln>
            <a:noFill/>
          </a:ln>
        </p:spPr>
      </p:pic>
      <p:sp>
        <p:nvSpPr>
          <p:cNvPr id="969" name="Google Shape;969;p72"/>
          <p:cNvSpPr txBox="1"/>
          <p:nvPr/>
        </p:nvSpPr>
        <p:spPr>
          <a:xfrm>
            <a:off x="0" y="13145700"/>
            <a:ext cx="111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Description of DESeq2 model: </a:t>
            </a:r>
            <a:r>
              <a:rPr lang="en-US" sz="2400" u="sng">
                <a:solidFill>
                  <a:schemeClr val="hlink"/>
                </a:solidFill>
                <a:latin typeface="Helvetica Neue"/>
                <a:ea typeface="Helvetica Neue"/>
                <a:cs typeface="Helvetica Neue"/>
                <a:sym typeface="Helvetica Neue"/>
                <a:hlinkClick r:id="rId6"/>
              </a:rPr>
              <a:t>Love, Huber &amp; Anders (2014)</a:t>
            </a:r>
            <a:endParaRPr sz="2400">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039"/>
        <p:cNvGrpSpPr/>
        <p:nvPr/>
      </p:nvGrpSpPr>
      <p:grpSpPr>
        <a:xfrm>
          <a:off x="0" y="0"/>
          <a:ext cx="0" cy="0"/>
          <a:chOff x="0" y="0"/>
          <a:chExt cx="0" cy="0"/>
        </a:xfrm>
      </p:grpSpPr>
      <p:pic>
        <p:nvPicPr>
          <p:cNvPr id="1040" name="Google Shape;1040;p82" descr="Image"/>
          <p:cNvPicPr preferRelativeResize="0"/>
          <p:nvPr/>
        </p:nvPicPr>
        <p:blipFill rotWithShape="1">
          <a:blip r:embed="rId3">
            <a:alphaModFix/>
          </a:blip>
          <a:srcRect/>
          <a:stretch/>
        </p:blipFill>
        <p:spPr>
          <a:xfrm>
            <a:off x="2628900" y="4064000"/>
            <a:ext cx="19126199" cy="5588000"/>
          </a:xfrm>
          <a:prstGeom prst="rect">
            <a:avLst/>
          </a:prstGeom>
          <a:noFill/>
          <a:ln>
            <a:noFill/>
          </a:ln>
        </p:spPr>
      </p:pic>
      <p:sp>
        <p:nvSpPr>
          <p:cNvPr id="1041" name="Google Shape;1041;p82"/>
          <p:cNvSpPr txBox="1">
            <a:spLocks noGrp="1"/>
          </p:cNvSpPr>
          <p:nvPr>
            <p:ph type="title" idx="4294967295"/>
          </p:nvPr>
        </p:nvSpPr>
        <p:spPr>
          <a:xfrm>
            <a:off x="1206499" y="95235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42" name="Google Shape;1042;p82"/>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expected overall distribution </a:t>
            </a:r>
            <a:endParaRPr/>
          </a:p>
        </p:txBody>
      </p:sp>
      <p:sp>
        <p:nvSpPr>
          <p:cNvPr id="1043" name="Google Shape;1043;p82"/>
          <p:cNvSpPr txBox="1"/>
          <p:nvPr/>
        </p:nvSpPr>
        <p:spPr>
          <a:xfrm>
            <a:off x="2904867" y="9853105"/>
            <a:ext cx="18574267" cy="29210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most desirable shape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very low counts genes usually have large p-values </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do not expect positive tests after correction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047"/>
        <p:cNvGrpSpPr/>
        <p:nvPr/>
      </p:nvGrpSpPr>
      <p:grpSpPr>
        <a:xfrm>
          <a:off x="0" y="0"/>
          <a:ext cx="0" cy="0"/>
          <a:chOff x="0" y="0"/>
          <a:chExt cx="0" cy="0"/>
        </a:xfrm>
      </p:grpSpPr>
      <p:pic>
        <p:nvPicPr>
          <p:cNvPr id="1048" name="Google Shape;1048;p83" descr="Image"/>
          <p:cNvPicPr preferRelativeResize="0"/>
          <p:nvPr/>
        </p:nvPicPr>
        <p:blipFill rotWithShape="1">
          <a:blip r:embed="rId3">
            <a:alphaModFix/>
          </a:blip>
          <a:srcRect/>
          <a:stretch/>
        </p:blipFill>
        <p:spPr>
          <a:xfrm>
            <a:off x="2381250" y="4083050"/>
            <a:ext cx="19621501" cy="5549900"/>
          </a:xfrm>
          <a:prstGeom prst="rect">
            <a:avLst/>
          </a:prstGeom>
          <a:noFill/>
          <a:ln>
            <a:noFill/>
          </a:ln>
        </p:spPr>
      </p:pic>
      <p:sp>
        <p:nvSpPr>
          <p:cNvPr id="1049" name="Google Shape;1049;p83"/>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50" name="Google Shape;1050;p83"/>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unexpected overall distribution </a:t>
            </a:r>
            <a:endParaRPr/>
          </a:p>
        </p:txBody>
      </p:sp>
      <p:sp>
        <p:nvSpPr>
          <p:cNvPr id="1051" name="Google Shape;1051;p83"/>
          <p:cNvSpPr txBox="1"/>
          <p:nvPr/>
        </p:nvSpPr>
        <p:spPr>
          <a:xfrm>
            <a:off x="2904867" y="9434005"/>
            <a:ext cx="18574267" cy="37592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indicates a batch effect (confounding hidden variables)</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test statistics may be inappropriate (due to strong correlation structure for instance)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discrete distribution of p-values : unexpected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0" name="Google Shape;160;p2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General Statistical Concepts </a:t>
            </a:r>
            <a:endParaRPr>
              <a:latin typeface="Avenir"/>
              <a:ea typeface="Avenir"/>
              <a:cs typeface="Avenir"/>
              <a:sym typeface="Aveni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specific to bulk RNA-seq analysis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1027"/>
        <p:cNvGrpSpPr/>
        <p:nvPr/>
      </p:nvGrpSpPr>
      <p:grpSpPr>
        <a:xfrm>
          <a:off x="0" y="0"/>
          <a:ext cx="0" cy="0"/>
          <a:chOff x="0" y="0"/>
          <a:chExt cx="0" cy="0"/>
        </a:xfrm>
      </p:grpSpPr>
      <p:sp>
        <p:nvSpPr>
          <p:cNvPr id="1028" name="Google Shape;1028;p80"/>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29" name="Google Shape;1029;p80"/>
          <p:cNvSpPr txBox="1">
            <a:spLocks noGrp="1"/>
          </p:cNvSpPr>
          <p:nvPr>
            <p:ph type="body" idx="4294967295"/>
          </p:nvPr>
        </p:nvSpPr>
        <p:spPr>
          <a:xfrm>
            <a:off x="1280160" y="4248150"/>
            <a:ext cx="21971000" cy="825658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 gene with a significance cut-off of α = 0.05, means there is a 5% chance it is a false positive. </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test for 20,000 genes for differential expression at α = 0.05, we would expect to find 1,000 genes by chance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found 3000 genes to be differentially expressed total, roughly one third of our genes are false positives!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more genes we test, the more we inflate the false positive rate. This is the multiple testing problem.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033"/>
        <p:cNvGrpSpPr/>
        <p:nvPr/>
      </p:nvGrpSpPr>
      <p:grpSpPr>
        <a:xfrm>
          <a:off x="0" y="0"/>
          <a:ext cx="0" cy="0"/>
          <a:chOff x="0" y="0"/>
          <a:chExt cx="0" cy="0"/>
        </a:xfrm>
      </p:grpSpPr>
      <p:sp>
        <p:nvSpPr>
          <p:cNvPr id="1034" name="Google Shape;1034;p81"/>
          <p:cNvSpPr txBox="1">
            <a:spLocks noGrp="1"/>
          </p:cNvSpPr>
          <p:nvPr>
            <p:ph type="title" idx="4294967295"/>
          </p:nvPr>
        </p:nvSpPr>
        <p:spPr>
          <a:xfrm>
            <a:off x="100584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35" name="Google Shape;1035;p81"/>
          <p:cNvSpPr txBox="1">
            <a:spLocks noGrp="1"/>
          </p:cNvSpPr>
          <p:nvPr>
            <p:ph type="body" idx="4294967295"/>
          </p:nvPr>
        </p:nvSpPr>
        <p:spPr>
          <a:xfrm>
            <a:off x="1005840" y="5138738"/>
            <a:ext cx="21971000" cy="5494337"/>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dirty="0">
                <a:latin typeface="Avenir"/>
                <a:ea typeface="Avenir"/>
                <a:cs typeface="Avenir"/>
                <a:sym typeface="Avenir"/>
              </a:rPr>
              <a:t>Bonferroni: The adjusted p-value is calculated by: α </a:t>
            </a:r>
            <a:r>
              <a:rPr lang="en-US" baseline="30000" dirty="0">
                <a:latin typeface="Avenir"/>
                <a:ea typeface="Avenir"/>
                <a:cs typeface="Avenir"/>
                <a:sym typeface="Avenir"/>
              </a:rPr>
              <a:t>k</a:t>
            </a:r>
            <a:r>
              <a:rPr lang="en-US" dirty="0">
                <a:latin typeface="Avenir"/>
                <a:ea typeface="Avenir"/>
                <a:cs typeface="Avenir"/>
                <a:sym typeface="Avenir"/>
              </a:rPr>
              <a:t> (k = total number of tests). This is a very conservative approach</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FDR/</a:t>
            </a:r>
            <a:r>
              <a:rPr lang="en-US" dirty="0" err="1">
                <a:latin typeface="Avenir"/>
                <a:ea typeface="Avenir"/>
                <a:cs typeface="Avenir"/>
                <a:sym typeface="Avenir"/>
              </a:rPr>
              <a:t>Benjamini</a:t>
            </a:r>
            <a:r>
              <a:rPr lang="en-US" dirty="0">
                <a:latin typeface="Avenir"/>
                <a:ea typeface="Avenir"/>
                <a:cs typeface="Avenir"/>
                <a:sym typeface="Avenir"/>
              </a:rPr>
              <a:t>-Hochberg: </a:t>
            </a:r>
            <a:r>
              <a:rPr lang="en-US" dirty="0" err="1">
                <a:latin typeface="Avenir"/>
                <a:ea typeface="Avenir"/>
                <a:cs typeface="Avenir"/>
                <a:sym typeface="Avenir"/>
              </a:rPr>
              <a:t>Benjamini</a:t>
            </a:r>
            <a:r>
              <a:rPr lang="en-US" dirty="0">
                <a:latin typeface="Avenir"/>
                <a:ea typeface="Avenir"/>
                <a:cs typeface="Avenir"/>
                <a:sym typeface="Avenir"/>
              </a:rPr>
              <a:t> and Hochberg (1995) defined the concept of FDR and created an algorithm to control the expected FDR below a specified level given a list of independent p-values.</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055"/>
        <p:cNvGrpSpPr/>
        <p:nvPr/>
      </p:nvGrpSpPr>
      <p:grpSpPr>
        <a:xfrm>
          <a:off x="0" y="0"/>
          <a:ext cx="0" cy="0"/>
          <a:chOff x="0" y="0"/>
          <a:chExt cx="0" cy="0"/>
        </a:xfrm>
      </p:grpSpPr>
      <p:sp>
        <p:nvSpPr>
          <p:cNvPr id="1056" name="Google Shape;1056;p84"/>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Conclusions</a:t>
            </a:r>
            <a:endParaRPr/>
          </a:p>
        </p:txBody>
      </p:sp>
      <p:sp>
        <p:nvSpPr>
          <p:cNvPr id="1057" name="Google Shape;1057;p84"/>
          <p:cNvSpPr txBox="1">
            <a:spLocks noGrp="1"/>
          </p:cNvSpPr>
          <p:nvPr>
            <p:ph type="body" idx="4294967295"/>
          </p:nvPr>
        </p:nvSpPr>
        <p:spPr>
          <a:xfrm>
            <a:off x="1036320" y="5138738"/>
            <a:ext cx="21971000" cy="5494337"/>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Assumptions assumptions assumptions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6" name="Google Shape;166;p24"/>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109728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Consequences of Poor Experimental Design</a:t>
            </a:r>
            <a:endParaRPr dirty="0"/>
          </a:p>
        </p:txBody>
      </p:sp>
      <p:sp>
        <p:nvSpPr>
          <p:cNvPr id="179" name="Google Shape;179;p26"/>
          <p:cNvSpPr txBox="1">
            <a:spLocks noGrp="1"/>
          </p:cNvSpPr>
          <p:nvPr>
            <p:ph type="body" idx="4294967295"/>
          </p:nvPr>
        </p:nvSpPr>
        <p:spPr>
          <a:xfrm>
            <a:off x="1127760" y="4248150"/>
            <a:ext cx="21971000" cy="8256588"/>
          </a:xfrm>
          <a:prstGeom prst="rect">
            <a:avLst/>
          </a:prstGeom>
          <a:noFill/>
          <a:ln>
            <a:noFill/>
          </a:ln>
        </p:spPr>
        <p:txBody>
          <a:bodyPr spcFirstLastPara="1" wrap="square" lIns="50800" tIns="50800" rIns="50800" bIns="50800" anchor="t" anchorCtr="0">
            <a:normAutofit/>
          </a:bodyPr>
          <a:lstStyle/>
          <a:p>
            <a:pPr marL="0" lvl="0" indent="0" algn="l" rtl="0">
              <a:lnSpc>
                <a:spcPct val="90000"/>
              </a:lnSpc>
              <a:spcBef>
                <a:spcPts val="0"/>
              </a:spcBef>
              <a:spcAft>
                <a:spcPts val="0"/>
              </a:spcAft>
              <a:buNone/>
            </a:pPr>
            <a:r>
              <a:rPr lang="en-US" b="1" dirty="0">
                <a:latin typeface="Avenir"/>
                <a:ea typeface="Avenir"/>
                <a:cs typeface="Avenir"/>
                <a:sym typeface="Avenir"/>
              </a:rPr>
              <a:t>Inability to answer the questions we would like to answer</a:t>
            </a:r>
            <a:endParaRPr b="1" dirty="0">
              <a:latin typeface="Avenir"/>
              <a:ea typeface="Avenir"/>
              <a:cs typeface="Avenir"/>
              <a:sym typeface="Avenir"/>
            </a:endParaRPr>
          </a:p>
          <a:p>
            <a:pPr marL="0" lvl="0" indent="0" algn="l" rtl="0">
              <a:lnSpc>
                <a:spcPct val="90000"/>
              </a:lnSpc>
              <a:spcBef>
                <a:spcPts val="0"/>
              </a:spcBef>
              <a:spcAft>
                <a:spcPts val="0"/>
              </a:spcAft>
              <a:buNone/>
            </a:pPr>
            <a:endParaRPr dirty="0">
              <a:solidFill>
                <a:srgbClr val="0076B9"/>
              </a:solidFill>
              <a:latin typeface="Avenir"/>
              <a:ea typeface="Avenir"/>
              <a:cs typeface="Avenir"/>
              <a:sym typeface="Avenir"/>
            </a:endParaRPr>
          </a:p>
          <a:p>
            <a:pPr marL="1066800" lvl="0" indent="-609600" algn="l" rtl="0">
              <a:lnSpc>
                <a:spcPct val="90000"/>
              </a:lnSpc>
              <a:spcBef>
                <a:spcPts val="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Cost</a:t>
            </a:r>
            <a:r>
              <a:rPr lang="en-US" dirty="0">
                <a:latin typeface="Avenir"/>
                <a:ea typeface="Avenir"/>
                <a:cs typeface="Avenir"/>
                <a:sym typeface="Avenir"/>
              </a:rPr>
              <a:t> of experimentation. </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Limited &amp; Precious</a:t>
            </a:r>
            <a:r>
              <a:rPr lang="en-US" dirty="0">
                <a:latin typeface="Avenir"/>
                <a:ea typeface="Avenir"/>
                <a:cs typeface="Avenir"/>
                <a:sym typeface="Avenir"/>
              </a:rPr>
              <a:t> material, esp. clinical samples.</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Immortalization</a:t>
            </a:r>
            <a:r>
              <a:rPr lang="en-US" dirty="0">
                <a:latin typeface="Avenir"/>
                <a:ea typeface="Avenir"/>
                <a:cs typeface="Avenir"/>
                <a:sym typeface="Avenir"/>
              </a:rPr>
              <a:t> of data sets in public databases and methods in the literature. Our bad science begets more bad science.</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Ethical concerns</a:t>
            </a:r>
            <a:r>
              <a:rPr lang="en-US" dirty="0">
                <a:latin typeface="Avenir"/>
                <a:ea typeface="Avenir"/>
                <a:cs typeface="Avenir"/>
                <a:sym typeface="Avenir"/>
              </a:rPr>
              <a:t> of experimentation: animals and clinical samples.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7"/>
          <p:cNvSpPr txBox="1">
            <a:spLocks noGrp="1"/>
          </p:cNvSpPr>
          <p:nvPr>
            <p:ph type="title" idx="4294967295"/>
          </p:nvPr>
        </p:nvSpPr>
        <p:spPr>
          <a:xfrm>
            <a:off x="11887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A Well-Designed Experiment</a:t>
            </a:r>
            <a:endParaRPr dirty="0"/>
          </a:p>
        </p:txBody>
      </p:sp>
      <p:sp>
        <p:nvSpPr>
          <p:cNvPr id="185" name="Google Shape;185;p27"/>
          <p:cNvSpPr txBox="1">
            <a:spLocks noGrp="1"/>
          </p:cNvSpPr>
          <p:nvPr>
            <p:ph type="body" idx="4294967295"/>
          </p:nvPr>
        </p:nvSpPr>
        <p:spPr>
          <a:xfrm>
            <a:off x="1615440" y="3125788"/>
            <a:ext cx="8626475" cy="9993312"/>
          </a:xfrm>
          <a:prstGeom prst="rect">
            <a:avLst/>
          </a:prstGeom>
          <a:noFill/>
          <a:ln>
            <a:noFill/>
          </a:ln>
        </p:spPr>
        <p:txBody>
          <a:bodyPr spcFirstLastPara="1" wrap="square" lIns="50800" tIns="50800" rIns="50800" bIns="50800" anchor="t" anchorCtr="0">
            <a:normAutofit/>
          </a:bodyPr>
          <a:lstStyle/>
          <a:p>
            <a:pPr marL="0" lvl="3" indent="1124711" algn="l" rtl="0">
              <a:lnSpc>
                <a:spcPct val="90000"/>
              </a:lnSpc>
              <a:spcBef>
                <a:spcPts val="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Should have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Clear objectives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Focus and simplicity</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Sufficient power</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err="1">
                <a:latin typeface="Avenir"/>
                <a:ea typeface="Avenir"/>
                <a:cs typeface="Avenir"/>
                <a:sym typeface="Avenir"/>
              </a:rPr>
              <a:t>Randomised</a:t>
            </a:r>
            <a:r>
              <a:rPr lang="en-US" sz="4428" dirty="0">
                <a:latin typeface="Avenir"/>
                <a:ea typeface="Avenir"/>
                <a:cs typeface="Avenir"/>
                <a:sym typeface="Avenir"/>
              </a:rPr>
              <a:t> comparisons</a:t>
            </a:r>
            <a:endParaRPr dirty="0"/>
          </a:p>
          <a:p>
            <a:pPr marL="0" lvl="5" indent="1874520" algn="l" rtl="0">
              <a:lnSpc>
                <a:spcPct val="90000"/>
              </a:lnSpc>
              <a:spcBef>
                <a:spcPts val="730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And be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Precise</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Unbiased</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Amenable to statistical analysis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Reproducible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BD69-74AC-FA46-A21C-69CF16D33B32}"/>
              </a:ext>
            </a:extLst>
          </p:cNvPr>
          <p:cNvSpPr>
            <a:spLocks noGrp="1"/>
          </p:cNvSpPr>
          <p:nvPr>
            <p:ph type="title"/>
          </p:nvPr>
        </p:nvSpPr>
        <p:spPr/>
        <p:txBody>
          <a:bodyPr/>
          <a:lstStyle/>
          <a:p>
            <a:r>
              <a:rPr lang="en-US" sz="8800" b="0" dirty="0">
                <a:latin typeface="Avenir"/>
                <a:ea typeface="Avenir"/>
                <a:cs typeface="Avenir"/>
                <a:sym typeface="Avenir"/>
              </a:rPr>
              <a:t>Variables in the experiment</a:t>
            </a:r>
            <a:endParaRPr lang="en-US" dirty="0"/>
          </a:p>
        </p:txBody>
      </p:sp>
      <p:pic>
        <p:nvPicPr>
          <p:cNvPr id="6" name="Picture 5">
            <a:extLst>
              <a:ext uri="{FF2B5EF4-FFF2-40B4-BE49-F238E27FC236}">
                <a16:creationId xmlns:a16="http://schemas.microsoft.com/office/drawing/2014/main" id="{A7621E0C-0BB4-D443-B9B7-AF6C77944E26}"/>
              </a:ext>
            </a:extLst>
          </p:cNvPr>
          <p:cNvPicPr>
            <a:picLocks noChangeAspect="1"/>
          </p:cNvPicPr>
          <p:nvPr/>
        </p:nvPicPr>
        <p:blipFill>
          <a:blip r:embed="rId2"/>
          <a:stretch>
            <a:fillRect/>
          </a:stretch>
        </p:blipFill>
        <p:spPr>
          <a:xfrm>
            <a:off x="1800549" y="2512663"/>
            <a:ext cx="7645400" cy="4165600"/>
          </a:xfrm>
          <a:prstGeom prst="rect">
            <a:avLst/>
          </a:prstGeom>
        </p:spPr>
      </p:pic>
      <p:sp>
        <p:nvSpPr>
          <p:cNvPr id="9" name="Google Shape;185;p27">
            <a:extLst>
              <a:ext uri="{FF2B5EF4-FFF2-40B4-BE49-F238E27FC236}">
                <a16:creationId xmlns:a16="http://schemas.microsoft.com/office/drawing/2014/main" id="{44D959CA-AB13-0F45-86A8-C98878781787}"/>
              </a:ext>
            </a:extLst>
          </p:cNvPr>
          <p:cNvSpPr txBox="1">
            <a:spLocks/>
          </p:cNvSpPr>
          <p:nvPr/>
        </p:nvSpPr>
        <p:spPr>
          <a:xfrm>
            <a:off x="10969690" y="2512663"/>
            <a:ext cx="12901385" cy="2318897"/>
          </a:xfrm>
          <a:prstGeom prst="rect">
            <a:avLst/>
          </a:prstGeom>
          <a:noFill/>
          <a:ln>
            <a:noFill/>
          </a:ln>
        </p:spPr>
        <p:txBody>
          <a:bodyPr spcFirstLastPara="1" wrap="square" lIns="50800" tIns="50800" rIns="50800" bIns="50800" anchor="t" anchorCtr="0">
            <a:normAutofit fontScale="77500" lnSpcReduction="20000"/>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Independent variable also called as Input or Predictor or Explanatory variable</a:t>
            </a:r>
          </a:p>
          <a:p>
            <a:pPr marL="571500" lvl="1" indent="-571500">
              <a:buFont typeface="Arial" panose="020B0604020202020204" pitchFamily="34" charset="0"/>
              <a:buChar char="•"/>
            </a:pPr>
            <a:r>
              <a:rPr lang="en-US" sz="4000" dirty="0">
                <a:latin typeface="Avenir" panose="02000503020000020003" pitchFamily="2" charset="0"/>
              </a:rPr>
              <a:t>Dependent variables also called as output or Response variable</a:t>
            </a:r>
          </a:p>
          <a:p>
            <a:pPr marL="0" lvl="5" indent="1874520">
              <a:spcBef>
                <a:spcPts val="7300"/>
              </a:spcBef>
              <a:buClr>
                <a:srgbClr val="0076B9"/>
              </a:buClr>
              <a:buSzPts val="6560"/>
              <a:buFont typeface="Avenir"/>
              <a:buNone/>
            </a:pPr>
            <a:endParaRPr lang="en-US" dirty="0"/>
          </a:p>
        </p:txBody>
      </p:sp>
      <p:sp>
        <p:nvSpPr>
          <p:cNvPr id="10" name="Google Shape;185;p27">
            <a:extLst>
              <a:ext uri="{FF2B5EF4-FFF2-40B4-BE49-F238E27FC236}">
                <a16:creationId xmlns:a16="http://schemas.microsoft.com/office/drawing/2014/main" id="{18F0BE32-480E-EF40-8A37-739B202F45D1}"/>
              </a:ext>
            </a:extLst>
          </p:cNvPr>
          <p:cNvSpPr txBox="1">
            <a:spLocks/>
          </p:cNvSpPr>
          <p:nvPr/>
        </p:nvSpPr>
        <p:spPr>
          <a:xfrm>
            <a:off x="1206500" y="7423675"/>
            <a:ext cx="21261614" cy="5340603"/>
          </a:xfrm>
          <a:prstGeom prst="rect">
            <a:avLst/>
          </a:prstGeom>
          <a:noFill/>
          <a:ln>
            <a:noFill/>
          </a:ln>
        </p:spPr>
        <p:txBody>
          <a:bodyPr spcFirstLastPara="1" wrap="square" lIns="50800" tIns="50800" rIns="50800" bIns="50800" anchor="t" anchorCtr="0">
            <a:norm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Based on the type of measurements both Independent and Dependent variables further classified …</a:t>
            </a:r>
          </a:p>
          <a:p>
            <a:pPr marL="1028700" lvl="1" indent="-571500">
              <a:buFont typeface="Courier New" panose="02070309020205020404" pitchFamily="49" charset="0"/>
              <a:buChar char="o"/>
            </a:pPr>
            <a:r>
              <a:rPr lang="en-US" sz="4000" dirty="0">
                <a:latin typeface="Avenir" panose="02000503020000020003" pitchFamily="2" charset="0"/>
              </a:rPr>
              <a:t>Continuous: Height, weight, Microarray intensities</a:t>
            </a:r>
          </a:p>
          <a:p>
            <a:pPr marL="1028700" lvl="1" indent="-571500">
              <a:buFont typeface="Courier New" panose="02070309020205020404" pitchFamily="49" charset="0"/>
              <a:buChar char="o"/>
            </a:pPr>
            <a:r>
              <a:rPr lang="en-US" sz="4000" dirty="0">
                <a:latin typeface="Avenir" panose="02000503020000020003" pitchFamily="2" charset="0"/>
              </a:rPr>
              <a:t>Discontinuous: </a:t>
            </a:r>
            <a:r>
              <a:rPr lang="en-US" sz="4000" dirty="0" err="1">
                <a:latin typeface="Avenir" panose="02000503020000020003" pitchFamily="2" charset="0"/>
              </a:rPr>
              <a:t>RNAseq</a:t>
            </a:r>
            <a:r>
              <a:rPr lang="en-US" sz="4000" dirty="0">
                <a:latin typeface="Avenir" panose="02000503020000020003" pitchFamily="2" charset="0"/>
              </a:rPr>
              <a:t> counts</a:t>
            </a:r>
          </a:p>
          <a:p>
            <a:pPr marL="1028700" lvl="1" indent="-571500">
              <a:buFont typeface="Courier New" panose="02070309020205020404" pitchFamily="49" charset="0"/>
              <a:buChar char="o"/>
            </a:pPr>
            <a:r>
              <a:rPr lang="en-US" sz="4000" dirty="0">
                <a:latin typeface="Avenir" panose="02000503020000020003" pitchFamily="2" charset="0"/>
              </a:rPr>
              <a:t>Categorical : Sex, color (Categorical independent variables also called as factors)</a:t>
            </a:r>
          </a:p>
          <a:p>
            <a:pPr marL="571500" indent="-571500">
              <a:buFont typeface="Arial" panose="020B0604020202020204" pitchFamily="34" charset="0"/>
              <a:buChar char="•"/>
            </a:pPr>
            <a:endParaRPr lang="en-US" sz="4000" dirty="0">
              <a:latin typeface="Avenir" panose="02000503020000020003" pitchFamily="2" charset="0"/>
            </a:endParaRP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549395050"/>
      </p:ext>
    </p:extLst>
  </p:cSld>
  <p:clrMapOvr>
    <a:masterClrMapping/>
  </p:clrMapOvr>
</p:sld>
</file>

<file path=ppt/theme/theme1.xml><?xml version="1.0" encoding="utf-8"?>
<a:theme xmlns:a="http://schemas.openxmlformats.org/drawingml/2006/main" name="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cer Research UK (Specialist)_16x9 template_draft4" id="{490E78E8-C2C9-433E-86D7-22AA4C5D3088}" vid="{15F283FA-0709-499B-976B-8A074D77DAEE}"/>
    </a:ext>
  </a:extLst>
</a:theme>
</file>

<file path=ppt/theme/theme2.xml><?xml version="1.0" encoding="utf-8"?>
<a:theme xmlns:a="http://schemas.openxmlformats.org/drawingml/2006/main" name="1_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UK Cambridge Institute PowerPoint" id="{7F2FA565-B8A7-414D-8B6A-780025C40E31}" vid="{68DF0E8F-ECF8-C749-9041-F0F08C90BC78}"/>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1107</TotalTime>
  <Words>4641</Words>
  <Application>Microsoft Macintosh PowerPoint</Application>
  <PresentationFormat>Custom</PresentationFormat>
  <Paragraphs>482</Paragraphs>
  <Slides>52</Slides>
  <Notes>50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52</vt:i4>
      </vt:variant>
    </vt:vector>
  </HeadingPairs>
  <TitlesOfParts>
    <vt:vector size="62" baseType="lpstr">
      <vt:lpstr>Avenir</vt:lpstr>
      <vt:lpstr>Times</vt:lpstr>
      <vt:lpstr>Helvetica Neue</vt:lpstr>
      <vt:lpstr>Calibri</vt:lpstr>
      <vt:lpstr>Courier New</vt:lpstr>
      <vt:lpstr>Avenir Book</vt:lpstr>
      <vt:lpstr>Calibri Light</vt:lpstr>
      <vt:lpstr>Arial</vt:lpstr>
      <vt:lpstr>Cancer Research UK</vt:lpstr>
      <vt:lpstr>1_Cancer Research UK</vt:lpstr>
      <vt:lpstr>Statistics of RNA-seq analysis</vt:lpstr>
      <vt:lpstr>PowerPoint Presentation</vt:lpstr>
      <vt:lpstr>Statistics as an investigative process of problem-solving and decision-making</vt:lpstr>
      <vt:lpstr>Statistics as an investigative process of problem-solving and decision-making</vt:lpstr>
      <vt:lpstr>Outline</vt:lpstr>
      <vt:lpstr>Outline</vt:lpstr>
      <vt:lpstr>Consequences of Poor Experimental Design</vt:lpstr>
      <vt:lpstr>A Well-Designed Experiment</vt:lpstr>
      <vt:lpstr>Variables in the experiment</vt:lpstr>
      <vt:lpstr>Sources of Variation</vt:lpstr>
      <vt:lpstr>Types of Replication</vt:lpstr>
      <vt:lpstr>Confounding Factors</vt:lpstr>
      <vt:lpstr>Confounding Factors</vt:lpstr>
      <vt:lpstr>Solutions</vt:lpstr>
      <vt:lpstr>Randomised Block Design</vt:lpstr>
      <vt:lpstr>Randomised Block Design</vt:lpstr>
      <vt:lpstr>Randomised Block Design</vt:lpstr>
      <vt:lpstr>Experimental Controls</vt:lpstr>
      <vt:lpstr>Examples of Experimental Controls</vt:lpstr>
      <vt:lpstr>Outline</vt:lpstr>
      <vt:lpstr>Basics on inferential statistics and hypothesis testing</vt:lpstr>
      <vt:lpstr>Basics on inferential statistics and hypothesis testing</vt:lpstr>
      <vt:lpstr>Basics on inferential statistics and hypothesis testing</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Key Concepts - Hypothesis Testing</vt:lpstr>
      <vt:lpstr>Type I and Type II Errors</vt:lpstr>
      <vt:lpstr>Type I and Type II Errors</vt:lpstr>
      <vt:lpstr>Type I and Type II Errors</vt:lpstr>
      <vt:lpstr>Power Analysis</vt:lpstr>
      <vt:lpstr>Power Analysis in Differential Expression Analysis</vt:lpstr>
      <vt:lpstr>Outline</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P-value Histograms</vt:lpstr>
      <vt:lpstr>P-value Histograms</vt:lpstr>
      <vt:lpstr>Multiplicity Correction</vt:lpstr>
      <vt:lpstr>Multiplicity Correction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of RNA-seq analysis</dc:title>
  <cp:lastModifiedBy>Abigail Edwards</cp:lastModifiedBy>
  <cp:revision>49</cp:revision>
  <dcterms:modified xsi:type="dcterms:W3CDTF">2023-11-24T01:55:04Z</dcterms:modified>
</cp:coreProperties>
</file>